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0" r:id="rId2"/>
    <p:sldId id="262" r:id="rId3"/>
    <p:sldId id="269" r:id="rId4"/>
    <p:sldId id="268" r:id="rId5"/>
    <p:sldId id="260" r:id="rId6"/>
    <p:sldId id="259" r:id="rId7"/>
    <p:sldId id="261" r:id="rId8"/>
    <p:sldId id="266" r:id="rId9"/>
    <p:sldId id="263" r:id="rId10"/>
    <p:sldId id="271" r:id="rId11"/>
    <p:sldId id="272" r:id="rId12"/>
    <p:sldId id="267" r:id="rId13"/>
    <p:sldId id="258" r:id="rId14"/>
    <p:sldId id="273"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acher" initials="T" lastIdx="1" clrIdx="0">
    <p:extLst>
      <p:ext uri="{19B8F6BF-5375-455C-9EA6-DF929625EA0E}">
        <p15:presenceInfo xmlns:p15="http://schemas.microsoft.com/office/powerpoint/2012/main" userId="3a75506947fa4d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660"/>
  </p:normalViewPr>
  <p:slideViewPr>
    <p:cSldViewPr snapToGrid="0">
      <p:cViewPr varScale="1">
        <p:scale>
          <a:sx n="81" d="100"/>
          <a:sy n="81" d="100"/>
        </p:scale>
        <p:origin x="96" y="7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EB54BE-1DBE-4719-B477-502EB2C7DBF6}" type="datetimeFigureOut">
              <a:rPr lang="en-GB" smtClean="0"/>
              <a:t>17/11/2025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F5182-F614-4A3B-9ED9-FE52EE19AA69}" type="slidenum">
              <a:rPr lang="en-GB" smtClean="0"/>
              <a:t>‹#›</a:t>
            </a:fld>
            <a:endParaRPr lang="en-GB"/>
          </a:p>
        </p:txBody>
      </p:sp>
    </p:spTree>
    <p:extLst>
      <p:ext uri="{BB962C8B-B14F-4D97-AF65-F5344CB8AC3E}">
        <p14:creationId xmlns:p14="http://schemas.microsoft.com/office/powerpoint/2010/main" val="474145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EB54BE-1DBE-4719-B477-502EB2C7DBF6}" type="datetimeFigureOut">
              <a:rPr lang="en-GB" smtClean="0"/>
              <a:t>17/11/2025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F5182-F614-4A3B-9ED9-FE52EE19AA69}" type="slidenum">
              <a:rPr lang="en-GB" smtClean="0"/>
              <a:t>‹#›</a:t>
            </a:fld>
            <a:endParaRPr lang="en-GB"/>
          </a:p>
        </p:txBody>
      </p:sp>
    </p:spTree>
    <p:extLst>
      <p:ext uri="{BB962C8B-B14F-4D97-AF65-F5344CB8AC3E}">
        <p14:creationId xmlns:p14="http://schemas.microsoft.com/office/powerpoint/2010/main" val="1748046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EB54BE-1DBE-4719-B477-502EB2C7DBF6}" type="datetimeFigureOut">
              <a:rPr lang="en-GB" smtClean="0"/>
              <a:t>17/11/2025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F5182-F614-4A3B-9ED9-FE52EE19AA69}" type="slidenum">
              <a:rPr lang="en-GB" smtClean="0"/>
              <a:t>‹#›</a:t>
            </a:fld>
            <a:endParaRPr lang="en-GB"/>
          </a:p>
        </p:txBody>
      </p:sp>
    </p:spTree>
    <p:extLst>
      <p:ext uri="{BB962C8B-B14F-4D97-AF65-F5344CB8AC3E}">
        <p14:creationId xmlns:p14="http://schemas.microsoft.com/office/powerpoint/2010/main" val="3724216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EB54BE-1DBE-4719-B477-502EB2C7DBF6}" type="datetimeFigureOut">
              <a:rPr lang="en-GB" smtClean="0"/>
              <a:t>17/11/2025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F5182-F614-4A3B-9ED9-FE52EE19AA69}" type="slidenum">
              <a:rPr lang="en-GB" smtClean="0"/>
              <a:t>‹#›</a:t>
            </a:fld>
            <a:endParaRPr lang="en-GB"/>
          </a:p>
        </p:txBody>
      </p:sp>
    </p:spTree>
    <p:extLst>
      <p:ext uri="{BB962C8B-B14F-4D97-AF65-F5344CB8AC3E}">
        <p14:creationId xmlns:p14="http://schemas.microsoft.com/office/powerpoint/2010/main" val="2700894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EB54BE-1DBE-4719-B477-502EB2C7DBF6}" type="datetimeFigureOut">
              <a:rPr lang="en-GB" smtClean="0"/>
              <a:t>17/11/2025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F5182-F614-4A3B-9ED9-FE52EE19AA69}" type="slidenum">
              <a:rPr lang="en-GB" smtClean="0"/>
              <a:t>‹#›</a:t>
            </a:fld>
            <a:endParaRPr lang="en-GB"/>
          </a:p>
        </p:txBody>
      </p:sp>
    </p:spTree>
    <p:extLst>
      <p:ext uri="{BB962C8B-B14F-4D97-AF65-F5344CB8AC3E}">
        <p14:creationId xmlns:p14="http://schemas.microsoft.com/office/powerpoint/2010/main" val="1625326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EB54BE-1DBE-4719-B477-502EB2C7DBF6}" type="datetimeFigureOut">
              <a:rPr lang="en-GB" smtClean="0"/>
              <a:t>17/11/2025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FF5182-F614-4A3B-9ED9-FE52EE19AA69}" type="slidenum">
              <a:rPr lang="en-GB" smtClean="0"/>
              <a:t>‹#›</a:t>
            </a:fld>
            <a:endParaRPr lang="en-GB"/>
          </a:p>
        </p:txBody>
      </p:sp>
    </p:spTree>
    <p:extLst>
      <p:ext uri="{BB962C8B-B14F-4D97-AF65-F5344CB8AC3E}">
        <p14:creationId xmlns:p14="http://schemas.microsoft.com/office/powerpoint/2010/main" val="2651533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EB54BE-1DBE-4719-B477-502EB2C7DBF6}" type="datetimeFigureOut">
              <a:rPr lang="en-GB" smtClean="0"/>
              <a:t>17/11/2025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FF5182-F614-4A3B-9ED9-FE52EE19AA69}" type="slidenum">
              <a:rPr lang="en-GB" smtClean="0"/>
              <a:t>‹#›</a:t>
            </a:fld>
            <a:endParaRPr lang="en-GB"/>
          </a:p>
        </p:txBody>
      </p:sp>
    </p:spTree>
    <p:extLst>
      <p:ext uri="{BB962C8B-B14F-4D97-AF65-F5344CB8AC3E}">
        <p14:creationId xmlns:p14="http://schemas.microsoft.com/office/powerpoint/2010/main" val="4001549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EB54BE-1DBE-4719-B477-502EB2C7DBF6}" type="datetimeFigureOut">
              <a:rPr lang="en-GB" smtClean="0"/>
              <a:t>17/11/2025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FF5182-F614-4A3B-9ED9-FE52EE19AA69}" type="slidenum">
              <a:rPr lang="en-GB" smtClean="0"/>
              <a:t>‹#›</a:t>
            </a:fld>
            <a:endParaRPr lang="en-GB"/>
          </a:p>
        </p:txBody>
      </p:sp>
    </p:spTree>
    <p:extLst>
      <p:ext uri="{BB962C8B-B14F-4D97-AF65-F5344CB8AC3E}">
        <p14:creationId xmlns:p14="http://schemas.microsoft.com/office/powerpoint/2010/main" val="1497733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EB54BE-1DBE-4719-B477-502EB2C7DBF6}" type="datetimeFigureOut">
              <a:rPr lang="en-GB" smtClean="0"/>
              <a:t>17/11/2025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EFF5182-F614-4A3B-9ED9-FE52EE19AA69}" type="slidenum">
              <a:rPr lang="en-GB" smtClean="0"/>
              <a:t>‹#›</a:t>
            </a:fld>
            <a:endParaRPr lang="en-GB"/>
          </a:p>
        </p:txBody>
      </p:sp>
    </p:spTree>
    <p:extLst>
      <p:ext uri="{BB962C8B-B14F-4D97-AF65-F5344CB8AC3E}">
        <p14:creationId xmlns:p14="http://schemas.microsoft.com/office/powerpoint/2010/main" val="2973070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EB54BE-1DBE-4719-B477-502EB2C7DBF6}" type="datetimeFigureOut">
              <a:rPr lang="en-GB" smtClean="0"/>
              <a:t>17/11/2025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FF5182-F614-4A3B-9ED9-FE52EE19AA69}" type="slidenum">
              <a:rPr lang="en-GB" smtClean="0"/>
              <a:t>‹#›</a:t>
            </a:fld>
            <a:endParaRPr lang="en-GB"/>
          </a:p>
        </p:txBody>
      </p:sp>
    </p:spTree>
    <p:extLst>
      <p:ext uri="{BB962C8B-B14F-4D97-AF65-F5344CB8AC3E}">
        <p14:creationId xmlns:p14="http://schemas.microsoft.com/office/powerpoint/2010/main" val="11217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EB54BE-1DBE-4719-B477-502EB2C7DBF6}" type="datetimeFigureOut">
              <a:rPr lang="en-GB" smtClean="0"/>
              <a:t>17/11/2025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FF5182-F614-4A3B-9ED9-FE52EE19AA69}" type="slidenum">
              <a:rPr lang="en-GB" smtClean="0"/>
              <a:t>‹#›</a:t>
            </a:fld>
            <a:endParaRPr lang="en-GB"/>
          </a:p>
        </p:txBody>
      </p:sp>
    </p:spTree>
    <p:extLst>
      <p:ext uri="{BB962C8B-B14F-4D97-AF65-F5344CB8AC3E}">
        <p14:creationId xmlns:p14="http://schemas.microsoft.com/office/powerpoint/2010/main" val="2602197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B54BE-1DBE-4719-B477-502EB2C7DBF6}" type="datetimeFigureOut">
              <a:rPr lang="en-GB" smtClean="0"/>
              <a:t>17/11/2025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FF5182-F614-4A3B-9ED9-FE52EE19AA69}" type="slidenum">
              <a:rPr lang="en-GB" smtClean="0"/>
              <a:t>‹#›</a:t>
            </a:fld>
            <a:endParaRPr lang="en-GB"/>
          </a:p>
        </p:txBody>
      </p:sp>
    </p:spTree>
    <p:extLst>
      <p:ext uri="{BB962C8B-B14F-4D97-AF65-F5344CB8AC3E}">
        <p14:creationId xmlns:p14="http://schemas.microsoft.com/office/powerpoint/2010/main" val="826367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hyperlink" Target="https://melissaflemingblog.wordpress.com/2015/10/21/what-is-a-zine/" TargetMode="External"/><Relationship Id="rId3" Type="http://schemas.openxmlformats.org/officeDocument/2006/relationships/hyperlink" Target="https://digital.lib.umd.edu/results?index1=dmKeyword&amp;query1=fanzine" TargetMode="External"/><Relationship Id="rId7" Type="http://schemas.openxmlformats.org/officeDocument/2006/relationships/hyperlink" Target="https://thecreativeindependent.com/guides/how-to-make-a-zine/" TargetMode="External"/><Relationship Id="rId2" Type="http://schemas.openxmlformats.org/officeDocument/2006/relationships/hyperlink" Target="https://archives.lib.duke.edu/catalog/murrayzine" TargetMode="External"/><Relationship Id="rId1" Type="http://schemas.openxmlformats.org/officeDocument/2006/relationships/slideLayout" Target="../slideLayouts/slideLayout7.xml"/><Relationship Id="rId6" Type="http://schemas.openxmlformats.org/officeDocument/2006/relationships/hyperlink" Target="https://brokenpencil.com/about/" TargetMode="External"/><Relationship Id="rId5" Type="http://schemas.openxmlformats.org/officeDocument/2006/relationships/hyperlink" Target="https://speccoll.library.arizona.edu/collections/anthony-boucher-fanzine-collection" TargetMode="External"/><Relationship Id="rId10" Type="http://schemas.openxmlformats.org/officeDocument/2006/relationships/hyperlink" Target="https://www.youtube.com/watch?v=kMOGGY4tqXE" TargetMode="External"/><Relationship Id="rId4" Type="http://schemas.openxmlformats.org/officeDocument/2006/relationships/hyperlink" Target="https://blogs.harvard.edu/houghtonmodern/2014/07/11/fanzines-of-the-southern-apas/" TargetMode="External"/><Relationship Id="rId9" Type="http://schemas.openxmlformats.org/officeDocument/2006/relationships/hyperlink" Target="https://www.youtube.com/watch?v=oiqQrVrW9X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nzine on Behance">
            <a:extLst>
              <a:ext uri="{FF2B5EF4-FFF2-40B4-BE49-F238E27FC236}">
                <a16:creationId xmlns:a16="http://schemas.microsoft.com/office/drawing/2014/main" id="{AB07C052-FC33-CA9D-3886-9C87FD17A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73" y="1274180"/>
            <a:ext cx="7390015" cy="41568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0" y="-85346"/>
            <a:ext cx="2920237" cy="1359526"/>
          </a:xfrm>
          <a:prstGeom prst="rect">
            <a:avLst/>
          </a:prstGeom>
        </p:spPr>
      </p:pic>
      <p:sp>
        <p:nvSpPr>
          <p:cNvPr id="4" name="TextBox 3"/>
          <p:cNvSpPr txBox="1"/>
          <p:nvPr/>
        </p:nvSpPr>
        <p:spPr>
          <a:xfrm>
            <a:off x="4689302" y="5500455"/>
            <a:ext cx="4084320" cy="369332"/>
          </a:xfrm>
          <a:prstGeom prst="rect">
            <a:avLst/>
          </a:prstGeom>
          <a:noFill/>
        </p:spPr>
        <p:txBody>
          <a:bodyPr wrap="square" rtlCol="0">
            <a:spAutoFit/>
          </a:bodyPr>
          <a:lstStyle/>
          <a:p>
            <a:r>
              <a:rPr lang="en-US" dirty="0" smtClean="0"/>
              <a:t>Workshop Facilitator: Marina </a:t>
            </a:r>
            <a:r>
              <a:rPr lang="en-US" dirty="0" err="1" smtClean="0"/>
              <a:t>Zervou</a:t>
            </a:r>
            <a:endParaRPr lang="el-GR" dirty="0"/>
          </a:p>
        </p:txBody>
      </p:sp>
      <p:pic>
        <p:nvPicPr>
          <p:cNvPr id="5" name="Picture 4"/>
          <p:cNvPicPr>
            <a:picLocks noChangeAspect="1"/>
          </p:cNvPicPr>
          <p:nvPr/>
        </p:nvPicPr>
        <p:blipFill>
          <a:blip r:embed="rId4"/>
          <a:stretch>
            <a:fillRect/>
          </a:stretch>
        </p:blipFill>
        <p:spPr>
          <a:xfrm>
            <a:off x="4622800" y="168711"/>
            <a:ext cx="3929378" cy="851412"/>
          </a:xfrm>
          <a:prstGeom prst="rect">
            <a:avLst/>
          </a:prstGeom>
        </p:spPr>
      </p:pic>
      <p:sp>
        <p:nvSpPr>
          <p:cNvPr id="7" name="TextBox 6"/>
          <p:cNvSpPr txBox="1"/>
          <p:nvPr/>
        </p:nvSpPr>
        <p:spPr>
          <a:xfrm>
            <a:off x="947651" y="5869787"/>
            <a:ext cx="7273637" cy="600164"/>
          </a:xfrm>
          <a:prstGeom prst="rect">
            <a:avLst/>
          </a:prstGeom>
          <a:noFill/>
        </p:spPr>
        <p:txBody>
          <a:bodyPr wrap="square" rtlCol="0">
            <a:spAutoFit/>
          </a:bodyPr>
          <a:lstStyle/>
          <a:p>
            <a:pPr algn="just"/>
            <a:r>
              <a:rPr lang="en-US" sz="1100" dirty="0" smtClean="0"/>
              <a:t>*Views </a:t>
            </a:r>
            <a:r>
              <a:rPr lang="en-US" sz="1100" dirty="0"/>
              <a:t>and opinions expressed are however those of the author(s) only and do not necessarily reflect those of the European Union or the European Education and Culture Executive Agency (EACEA). Neither the European Union nor EACEA can be held responsible for them.</a:t>
            </a:r>
          </a:p>
        </p:txBody>
      </p:sp>
    </p:spTree>
    <p:extLst>
      <p:ext uri="{BB962C8B-B14F-4D97-AF65-F5344CB8AC3E}">
        <p14:creationId xmlns:p14="http://schemas.microsoft.com/office/powerpoint/2010/main" val="18602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i, Ineke! Mis deze pins niet... | Diy book, Handmade books, Book crafts">
            <a:extLst>
              <a:ext uri="{FF2B5EF4-FFF2-40B4-BE49-F238E27FC236}">
                <a16:creationId xmlns:a16="http://schemas.microsoft.com/office/drawing/2014/main" id="{FBD08045-413F-03CD-0276-93185ABD9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419100"/>
            <a:ext cx="60198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28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98758E7-E6C8-2017-201C-E7F144B7E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54100"/>
            <a:ext cx="7162800" cy="474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671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650" b="3977"/>
          <a:stretch/>
        </p:blipFill>
        <p:spPr>
          <a:xfrm>
            <a:off x="3063986" y="3585078"/>
            <a:ext cx="5984764" cy="2863348"/>
          </a:xfrm>
          <a:prstGeom prst="rect">
            <a:avLst/>
          </a:prstGeom>
        </p:spPr>
      </p:pic>
      <p:pic>
        <p:nvPicPr>
          <p:cNvPr id="3" name="Picture 2"/>
          <p:cNvPicPr>
            <a:picLocks noChangeAspect="1"/>
          </p:cNvPicPr>
          <p:nvPr/>
        </p:nvPicPr>
        <p:blipFill>
          <a:blip r:embed="rId3"/>
          <a:stretch>
            <a:fillRect/>
          </a:stretch>
        </p:blipFill>
        <p:spPr>
          <a:xfrm>
            <a:off x="519112" y="470605"/>
            <a:ext cx="4798422" cy="2999014"/>
          </a:xfrm>
          <a:prstGeom prst="rect">
            <a:avLst/>
          </a:prstGeom>
        </p:spPr>
      </p:pic>
      <p:pic>
        <p:nvPicPr>
          <p:cNvPr id="4" name="Picture 3"/>
          <p:cNvPicPr>
            <a:picLocks noChangeAspect="1"/>
          </p:cNvPicPr>
          <p:nvPr/>
        </p:nvPicPr>
        <p:blipFill>
          <a:blip r:embed="rId4"/>
          <a:stretch>
            <a:fillRect/>
          </a:stretch>
        </p:blipFill>
        <p:spPr>
          <a:xfrm>
            <a:off x="119062" y="3587597"/>
            <a:ext cx="2876641" cy="2019880"/>
          </a:xfrm>
          <a:prstGeom prst="rect">
            <a:avLst/>
          </a:prstGeom>
        </p:spPr>
      </p:pic>
      <p:pic>
        <p:nvPicPr>
          <p:cNvPr id="5" name="Picture 4"/>
          <p:cNvPicPr>
            <a:picLocks noChangeAspect="1"/>
          </p:cNvPicPr>
          <p:nvPr/>
        </p:nvPicPr>
        <p:blipFill>
          <a:blip r:embed="rId5"/>
          <a:stretch>
            <a:fillRect/>
          </a:stretch>
        </p:blipFill>
        <p:spPr>
          <a:xfrm>
            <a:off x="5422450" y="848885"/>
            <a:ext cx="3494311" cy="2620734"/>
          </a:xfrm>
          <a:prstGeom prst="rect">
            <a:avLst/>
          </a:prstGeom>
        </p:spPr>
      </p:pic>
    </p:spTree>
    <p:extLst>
      <p:ext uri="{BB962C8B-B14F-4D97-AF65-F5344CB8AC3E}">
        <p14:creationId xmlns:p14="http://schemas.microsoft.com/office/powerpoint/2010/main" val="3662012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9549" y="829360"/>
            <a:ext cx="7648575" cy="5047536"/>
          </a:xfrm>
          <a:prstGeom prst="rect">
            <a:avLst/>
          </a:prstGeom>
        </p:spPr>
        <p:txBody>
          <a:bodyPr wrap="square">
            <a:spAutoFit/>
          </a:bodyPr>
          <a:lstStyle/>
          <a:p>
            <a:r>
              <a:rPr lang="en-GB" sz="1400" dirty="0">
                <a:hlinkClick r:id="rId2"/>
              </a:rPr>
              <a:t>https://archives.lib.duke.edu/catalog/murrayzine</a:t>
            </a:r>
            <a:endParaRPr lang="en-GB" sz="1400" dirty="0"/>
          </a:p>
          <a:p>
            <a:endParaRPr lang="en-GB" sz="1400" dirty="0"/>
          </a:p>
          <a:p>
            <a:r>
              <a:rPr lang="en-GB" sz="1400" dirty="0">
                <a:hlinkClick r:id="rId3"/>
              </a:rPr>
              <a:t>https://digital.lib.umd.edu/results?index1=dmKeyword&amp;query1=fanzine</a:t>
            </a:r>
            <a:endParaRPr lang="en-GB" sz="1400" dirty="0"/>
          </a:p>
          <a:p>
            <a:endParaRPr lang="en-GB" sz="1400" dirty="0"/>
          </a:p>
          <a:p>
            <a:r>
              <a:rPr lang="en-GB" sz="1400" dirty="0">
                <a:hlinkClick r:id="rId4"/>
              </a:rPr>
              <a:t>https://blogs.harvard.edu/houghtonmodern/2014/07/11/fanzines-of-the-southern-apas/</a:t>
            </a:r>
            <a:endParaRPr lang="en-GB" sz="1400" dirty="0"/>
          </a:p>
          <a:p>
            <a:endParaRPr lang="en-GB" sz="1400" dirty="0"/>
          </a:p>
          <a:p>
            <a:r>
              <a:rPr lang="en-GB" sz="1400" dirty="0">
                <a:hlinkClick r:id="rId5"/>
              </a:rPr>
              <a:t>https://speccoll.library.arizona.edu/collections/anthony-boucher-fanzine-collection</a:t>
            </a:r>
            <a:r>
              <a:rPr lang="en-GB" sz="1400" dirty="0"/>
              <a:t> </a:t>
            </a:r>
          </a:p>
          <a:p>
            <a:endParaRPr lang="en-GB" sz="1400" dirty="0"/>
          </a:p>
          <a:p>
            <a:endParaRPr lang="en-GB" sz="1400" dirty="0"/>
          </a:p>
          <a:p>
            <a:r>
              <a:rPr lang="en-GB" sz="1400" dirty="0">
                <a:hlinkClick r:id="rId6"/>
              </a:rPr>
              <a:t>https://www.mentalfloss.com/article/88911/brief-history-zines</a:t>
            </a:r>
          </a:p>
          <a:p>
            <a:endParaRPr lang="en-GB" sz="1400" dirty="0">
              <a:hlinkClick r:id="rId6"/>
            </a:endParaRPr>
          </a:p>
          <a:p>
            <a:r>
              <a:rPr lang="en-GB" sz="1400" dirty="0">
                <a:hlinkClick r:id="rId6"/>
              </a:rPr>
              <a:t>https://brokenpencil.com/about/</a:t>
            </a:r>
            <a:r>
              <a:rPr lang="en-GB" sz="1400" dirty="0"/>
              <a:t>  </a:t>
            </a:r>
          </a:p>
          <a:p>
            <a:endParaRPr lang="en-US" sz="1400" dirty="0"/>
          </a:p>
          <a:p>
            <a:r>
              <a:rPr lang="en-GB" sz="1400" dirty="0">
                <a:hlinkClick r:id="rId7"/>
              </a:rPr>
              <a:t>https://thecreativeindependent.com/guides/how-to-make-a-zine/</a:t>
            </a:r>
            <a:r>
              <a:rPr lang="en-GB" sz="1400" dirty="0"/>
              <a:t> </a:t>
            </a:r>
          </a:p>
          <a:p>
            <a:endParaRPr lang="en-US" sz="1400" dirty="0"/>
          </a:p>
          <a:p>
            <a:r>
              <a:rPr lang="en-GB" sz="1400" dirty="0">
                <a:hlinkClick r:id="rId8"/>
              </a:rPr>
              <a:t>https://melissaflemingblog.wordpress.com/2015/10/21/what-is-a-zine/</a:t>
            </a:r>
            <a:r>
              <a:rPr lang="en-GB" sz="1400" dirty="0"/>
              <a:t> </a:t>
            </a:r>
          </a:p>
          <a:p>
            <a:endParaRPr lang="en-GB" sz="1400" dirty="0"/>
          </a:p>
          <a:p>
            <a:endParaRPr lang="en-GB" sz="1400" dirty="0"/>
          </a:p>
          <a:p>
            <a:endParaRPr lang="en-GB" sz="1400" dirty="0">
              <a:hlinkClick r:id="rId9"/>
            </a:endParaRPr>
          </a:p>
          <a:p>
            <a:r>
              <a:rPr lang="en-GB" sz="1400" dirty="0" smtClean="0">
                <a:hlinkClick r:id="rId9"/>
              </a:rPr>
              <a:t>https</a:t>
            </a:r>
            <a:r>
              <a:rPr lang="en-GB" sz="1400" dirty="0">
                <a:hlinkClick r:id="rId9"/>
              </a:rPr>
              <a:t>://www.youtube.com/watch?v=oiqQrVrW9XY</a:t>
            </a:r>
            <a:r>
              <a:rPr lang="en-GB" sz="1400" dirty="0"/>
              <a:t> </a:t>
            </a:r>
          </a:p>
          <a:p>
            <a:endParaRPr lang="en-GB" sz="1400" dirty="0"/>
          </a:p>
          <a:p>
            <a:r>
              <a:rPr lang="en-GB" sz="1400" dirty="0">
                <a:hlinkClick r:id="rId10"/>
              </a:rPr>
              <a:t>https://www.youtube.com/watch?v=kMOGGY4tqXE</a:t>
            </a:r>
            <a:r>
              <a:rPr lang="en-GB" sz="1400" dirty="0"/>
              <a:t> </a:t>
            </a:r>
          </a:p>
          <a:p>
            <a:r>
              <a:rPr lang="en-GB" sz="1400" dirty="0"/>
              <a:t>  </a:t>
            </a:r>
          </a:p>
        </p:txBody>
      </p:sp>
    </p:spTree>
    <p:extLst>
      <p:ext uri="{BB962C8B-B14F-4D97-AF65-F5344CB8AC3E}">
        <p14:creationId xmlns:p14="http://schemas.microsoft.com/office/powerpoint/2010/main" val="1388005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607" y="3051958"/>
            <a:ext cx="3910444" cy="1820520"/>
          </a:xfrm>
          <a:prstGeom prst="rect">
            <a:avLst/>
          </a:prstGeom>
        </p:spPr>
      </p:pic>
      <p:pic>
        <p:nvPicPr>
          <p:cNvPr id="3" name="Picture 2"/>
          <p:cNvPicPr>
            <a:picLocks noChangeAspect="1"/>
          </p:cNvPicPr>
          <p:nvPr/>
        </p:nvPicPr>
        <p:blipFill>
          <a:blip r:embed="rId3"/>
          <a:stretch>
            <a:fillRect/>
          </a:stretch>
        </p:blipFill>
        <p:spPr>
          <a:xfrm>
            <a:off x="466867" y="1871496"/>
            <a:ext cx="6761476" cy="1465067"/>
          </a:xfrm>
          <a:prstGeom prst="rect">
            <a:avLst/>
          </a:prstGeom>
        </p:spPr>
      </p:pic>
      <p:sp>
        <p:nvSpPr>
          <p:cNvPr id="4" name="Rectangle 3"/>
          <p:cNvSpPr/>
          <p:nvPr/>
        </p:nvSpPr>
        <p:spPr>
          <a:xfrm>
            <a:off x="466867" y="4872478"/>
            <a:ext cx="8283039" cy="738664"/>
          </a:xfrm>
          <a:prstGeom prst="rect">
            <a:avLst/>
          </a:prstGeom>
        </p:spPr>
        <p:txBody>
          <a:bodyPr wrap="square">
            <a:spAutoFit/>
          </a:bodyPr>
          <a:lstStyle/>
          <a:p>
            <a:pPr algn="just"/>
            <a:r>
              <a:rPr lang="en-US" sz="1400" dirty="0" smtClean="0"/>
              <a:t>*Views </a:t>
            </a:r>
            <a:r>
              <a:rPr lang="en-US" sz="1400" dirty="0"/>
              <a:t>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6" name="TextBox 5"/>
          <p:cNvSpPr txBox="1"/>
          <p:nvPr/>
        </p:nvSpPr>
        <p:spPr>
          <a:xfrm>
            <a:off x="484069" y="427511"/>
            <a:ext cx="7073964" cy="646331"/>
          </a:xfrm>
          <a:prstGeom prst="rect">
            <a:avLst/>
          </a:prstGeom>
          <a:noFill/>
        </p:spPr>
        <p:txBody>
          <a:bodyPr wrap="square" rtlCol="0">
            <a:spAutoFit/>
          </a:bodyPr>
          <a:lstStyle/>
          <a:p>
            <a:r>
              <a:rPr lang="en-US" sz="3600" dirty="0" smtClean="0"/>
              <a:t>Thank you!</a:t>
            </a:r>
            <a:endParaRPr lang="en-US" sz="3600" dirty="0"/>
          </a:p>
        </p:txBody>
      </p:sp>
    </p:spTree>
    <p:extLst>
      <p:ext uri="{BB962C8B-B14F-4D97-AF65-F5344CB8AC3E}">
        <p14:creationId xmlns:p14="http://schemas.microsoft.com/office/powerpoint/2010/main" val="1614468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526" y="609884"/>
            <a:ext cx="7721221" cy="5790916"/>
          </a:xfrm>
          <a:prstGeom prst="rect">
            <a:avLst/>
          </a:prstGeom>
        </p:spPr>
      </p:pic>
      <p:sp>
        <p:nvSpPr>
          <p:cNvPr id="3" name="Rectangle 2"/>
          <p:cNvSpPr/>
          <p:nvPr/>
        </p:nvSpPr>
        <p:spPr>
          <a:xfrm>
            <a:off x="76200" y="197243"/>
            <a:ext cx="6648450" cy="1077218"/>
          </a:xfrm>
          <a:prstGeom prst="rect">
            <a:avLst/>
          </a:prstGeom>
          <a:solidFill>
            <a:schemeClr val="accent6">
              <a:lumMod val="40000"/>
              <a:lumOff val="60000"/>
            </a:schemeClr>
          </a:solidFill>
        </p:spPr>
        <p:txBody>
          <a:bodyPr wrap="square">
            <a:spAutoFit/>
          </a:bodyPr>
          <a:lstStyle/>
          <a:p>
            <a:pPr algn="just"/>
            <a:r>
              <a:rPr lang="en-GB" sz="1600" dirty="0"/>
              <a:t>A</a:t>
            </a:r>
            <a:r>
              <a:rPr lang="en-GB" sz="1600" b="1" dirty="0"/>
              <a:t> fanzine </a:t>
            </a:r>
            <a:r>
              <a:rPr lang="en-GB" sz="1600" dirty="0"/>
              <a:t>(blend of fan and magazine or -zine) is a non-professional, non-official and low cost publication produced by enthusiasts of a particular cultural genre, like literature, music and art, in order to share and communicate in a creative way their interest with others. </a:t>
            </a:r>
          </a:p>
        </p:txBody>
      </p:sp>
      <p:sp>
        <p:nvSpPr>
          <p:cNvPr id="4" name="Rectangle 3"/>
          <p:cNvSpPr/>
          <p:nvPr/>
        </p:nvSpPr>
        <p:spPr>
          <a:xfrm>
            <a:off x="0" y="5452586"/>
            <a:ext cx="9144000" cy="584775"/>
          </a:xfrm>
          <a:prstGeom prst="rect">
            <a:avLst/>
          </a:prstGeom>
          <a:solidFill>
            <a:schemeClr val="accent6">
              <a:lumMod val="40000"/>
              <a:lumOff val="60000"/>
            </a:schemeClr>
          </a:solidFill>
        </p:spPr>
        <p:txBody>
          <a:bodyPr wrap="square">
            <a:spAutoFit/>
          </a:bodyPr>
          <a:lstStyle/>
          <a:p>
            <a:pPr algn="r"/>
            <a:r>
              <a:rPr lang="en-GB" sz="1600" dirty="0"/>
              <a:t>The term was coined in an October 1940 science fiction fanzine by Russ </a:t>
            </a:r>
            <a:r>
              <a:rPr lang="en-GB" sz="1600" dirty="0" err="1"/>
              <a:t>Chauvenet</a:t>
            </a:r>
            <a:r>
              <a:rPr lang="en-GB" sz="1600" dirty="0"/>
              <a:t> and first popularized within science fiction fandom, and from there it was adopted by other communities.</a:t>
            </a:r>
          </a:p>
        </p:txBody>
      </p:sp>
    </p:spTree>
    <p:extLst>
      <p:ext uri="{BB962C8B-B14F-4D97-AF65-F5344CB8AC3E}">
        <p14:creationId xmlns:p14="http://schemas.microsoft.com/office/powerpoint/2010/main" val="1962009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500" t="-833" r="13666" b="41666"/>
          <a:stretch/>
        </p:blipFill>
        <p:spPr>
          <a:xfrm>
            <a:off x="4352925" y="-85725"/>
            <a:ext cx="4791075" cy="3381375"/>
          </a:xfrm>
          <a:prstGeom prst="rect">
            <a:avLst/>
          </a:prstGeom>
        </p:spPr>
      </p:pic>
      <p:pic>
        <p:nvPicPr>
          <p:cNvPr id="2" name="Picture 1"/>
          <p:cNvPicPr>
            <a:picLocks noChangeAspect="1"/>
          </p:cNvPicPr>
          <p:nvPr/>
        </p:nvPicPr>
        <p:blipFill rotWithShape="1">
          <a:blip r:embed="rId3"/>
          <a:srcRect b="32334"/>
          <a:stretch/>
        </p:blipFill>
        <p:spPr>
          <a:xfrm>
            <a:off x="0" y="2990850"/>
            <a:ext cx="5715000" cy="3867150"/>
          </a:xfrm>
          <a:prstGeom prst="rect">
            <a:avLst/>
          </a:prstGeom>
        </p:spPr>
      </p:pic>
      <p:pic>
        <p:nvPicPr>
          <p:cNvPr id="4" name="Picture 3"/>
          <p:cNvPicPr>
            <a:picLocks noChangeAspect="1"/>
          </p:cNvPicPr>
          <p:nvPr/>
        </p:nvPicPr>
        <p:blipFill>
          <a:blip r:embed="rId4"/>
          <a:stretch>
            <a:fillRect/>
          </a:stretch>
        </p:blipFill>
        <p:spPr>
          <a:xfrm>
            <a:off x="4990148" y="3564004"/>
            <a:ext cx="3850956" cy="2720842"/>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13373" y="674574"/>
            <a:ext cx="4572000" cy="1815882"/>
          </a:xfrm>
          <a:prstGeom prst="rect">
            <a:avLst/>
          </a:prstGeom>
        </p:spPr>
        <p:txBody>
          <a:bodyPr>
            <a:spAutoFit/>
          </a:bodyPr>
          <a:lstStyle/>
          <a:p>
            <a:pPr algn="just"/>
            <a:r>
              <a:rPr lang="en-GB" sz="1600" dirty="0"/>
              <a:t>Fanzines are self-published, small circulation magazines that cover a wide spectrum of ideas not written in a style found in conventional media. </a:t>
            </a:r>
          </a:p>
          <a:p>
            <a:pPr algn="just"/>
            <a:endParaRPr lang="en-GB" sz="1600" dirty="0"/>
          </a:p>
          <a:p>
            <a:pPr algn="just"/>
            <a:r>
              <a:rPr lang="en-GB" sz="1600" dirty="0"/>
              <a:t>Fanzines are put together in a chaotic fashion and they may include texts, poetry, art experiments, articles, thoughts and comments. </a:t>
            </a:r>
          </a:p>
        </p:txBody>
      </p:sp>
    </p:spTree>
    <p:extLst>
      <p:ext uri="{BB962C8B-B14F-4D97-AF65-F5344CB8AC3E}">
        <p14:creationId xmlns:p14="http://schemas.microsoft.com/office/powerpoint/2010/main" val="1983839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31" r="8412"/>
          <a:stretch/>
        </p:blipFill>
        <p:spPr>
          <a:xfrm>
            <a:off x="103277" y="104775"/>
            <a:ext cx="4021048" cy="5734050"/>
          </a:xfrm>
          <a:prstGeom prst="rect">
            <a:avLst/>
          </a:prstGeom>
        </p:spPr>
      </p:pic>
      <p:pic>
        <p:nvPicPr>
          <p:cNvPr id="3" name="Picture 2"/>
          <p:cNvPicPr>
            <a:picLocks noChangeAspect="1"/>
          </p:cNvPicPr>
          <p:nvPr/>
        </p:nvPicPr>
        <p:blipFill rotWithShape="1">
          <a:blip r:embed="rId3"/>
          <a:srcRect l="6490" r="4732"/>
          <a:stretch/>
        </p:blipFill>
        <p:spPr>
          <a:xfrm>
            <a:off x="4126167" y="104775"/>
            <a:ext cx="4228411" cy="5731379"/>
          </a:xfrm>
          <a:prstGeom prst="rect">
            <a:avLst/>
          </a:prstGeom>
        </p:spPr>
      </p:pic>
      <p:sp>
        <p:nvSpPr>
          <p:cNvPr id="4" name="Rectangle 3"/>
          <p:cNvSpPr/>
          <p:nvPr/>
        </p:nvSpPr>
        <p:spPr>
          <a:xfrm>
            <a:off x="2466975" y="4778038"/>
            <a:ext cx="6553200" cy="1531445"/>
          </a:xfrm>
          <a:prstGeom prst="rect">
            <a:avLst/>
          </a:prstGeom>
          <a:solidFill>
            <a:schemeClr val="accent6">
              <a:lumMod val="40000"/>
              <a:lumOff val="60000"/>
            </a:schemeClr>
          </a:solidFill>
        </p:spPr>
        <p:txBody>
          <a:bodyPr wrap="square">
            <a:spAutoFit/>
          </a:bodyPr>
          <a:lstStyle/>
          <a:p>
            <a:pPr algn="just">
              <a:lnSpc>
                <a:spcPct val="150000"/>
              </a:lnSpc>
            </a:pPr>
            <a:r>
              <a:rPr lang="en-GB" sz="1600" dirty="0">
                <a:solidFill>
                  <a:srgbClr val="000000"/>
                </a:solidFill>
              </a:rPr>
              <a:t>While rarely intended for the mainstream, fanzines are now considered an important part of world culture, and several pillars of academia — including Duke, Harvard, University of Arizona, University of </a:t>
            </a:r>
            <a:r>
              <a:rPr lang="en-GB" sz="1600" dirty="0" err="1">
                <a:solidFill>
                  <a:srgbClr val="000000"/>
                </a:solidFill>
              </a:rPr>
              <a:t>Meryland</a:t>
            </a:r>
            <a:r>
              <a:rPr lang="en-GB" sz="1600" dirty="0">
                <a:solidFill>
                  <a:srgbClr val="000000"/>
                </a:solidFill>
              </a:rPr>
              <a:t> and University of Iowa – have fanzine collections. </a:t>
            </a:r>
            <a:endParaRPr lang="en-GB" sz="1600" dirty="0"/>
          </a:p>
        </p:txBody>
      </p:sp>
    </p:spTree>
    <p:extLst>
      <p:ext uri="{BB962C8B-B14F-4D97-AF65-F5344CB8AC3E}">
        <p14:creationId xmlns:p14="http://schemas.microsoft.com/office/powerpoint/2010/main" val="1735716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0050" y="911572"/>
            <a:ext cx="8391525" cy="4724118"/>
          </a:xfrm>
          <a:prstGeom prst="rect">
            <a:avLst/>
          </a:prstGeom>
        </p:spPr>
      </p:pic>
      <p:sp>
        <p:nvSpPr>
          <p:cNvPr id="4" name="Rectangle 3"/>
          <p:cNvSpPr/>
          <p:nvPr/>
        </p:nvSpPr>
        <p:spPr>
          <a:xfrm>
            <a:off x="66675" y="140047"/>
            <a:ext cx="6591300" cy="1077218"/>
          </a:xfrm>
          <a:prstGeom prst="rect">
            <a:avLst/>
          </a:prstGeom>
          <a:solidFill>
            <a:schemeClr val="accent6">
              <a:lumMod val="40000"/>
              <a:lumOff val="60000"/>
            </a:schemeClr>
          </a:solidFill>
        </p:spPr>
        <p:txBody>
          <a:bodyPr wrap="square">
            <a:spAutoFit/>
          </a:bodyPr>
          <a:lstStyle/>
          <a:p>
            <a:pPr algn="just"/>
            <a:r>
              <a:rPr lang="en-GB" sz="1600" dirty="0">
                <a:solidFill>
                  <a:srgbClr val="000000"/>
                </a:solidFill>
              </a:rPr>
              <a:t>Fanzines were originally devoted to chronicling people’s interest in literary science fiction, but over the course of the 20th (and into the 21st) century, they have been adopted as vehicles of personal and cultural expression by a number of new fan communities.</a:t>
            </a:r>
            <a:endParaRPr lang="en-GB" sz="1600" dirty="0"/>
          </a:p>
        </p:txBody>
      </p:sp>
      <p:sp>
        <p:nvSpPr>
          <p:cNvPr id="5" name="Rectangle 4"/>
          <p:cNvSpPr/>
          <p:nvPr/>
        </p:nvSpPr>
        <p:spPr>
          <a:xfrm>
            <a:off x="228599" y="5734645"/>
            <a:ext cx="8734425" cy="923330"/>
          </a:xfrm>
          <a:prstGeom prst="rect">
            <a:avLst/>
          </a:prstGeom>
        </p:spPr>
        <p:txBody>
          <a:bodyPr wrap="square">
            <a:spAutoFit/>
          </a:bodyPr>
          <a:lstStyle/>
          <a:p>
            <a:pPr algn="just"/>
            <a:r>
              <a:rPr lang="en-GB" dirty="0">
                <a:solidFill>
                  <a:srgbClr val="26323E"/>
                </a:solidFill>
              </a:rPr>
              <a:t>The usefulness of zines as historical documents is now being recognized. </a:t>
            </a:r>
          </a:p>
          <a:p>
            <a:pPr algn="just"/>
            <a:r>
              <a:rPr lang="en-GB" dirty="0">
                <a:solidFill>
                  <a:srgbClr val="26323E"/>
                </a:solidFill>
              </a:rPr>
              <a:t>Many universities have their own zine collections and there are also numerous independent zine libraries both in America and around the world. </a:t>
            </a:r>
            <a:endParaRPr lang="en-GB" dirty="0"/>
          </a:p>
        </p:txBody>
      </p:sp>
    </p:spTree>
    <p:extLst>
      <p:ext uri="{BB962C8B-B14F-4D97-AF65-F5344CB8AC3E}">
        <p14:creationId xmlns:p14="http://schemas.microsoft.com/office/powerpoint/2010/main" val="2152898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ashion Fanzine // Vivienne Westwood on Behance | Vivienne westwood,  Vivienne westwood logo, Westwood">
            <a:extLst>
              <a:ext uri="{FF2B5EF4-FFF2-40B4-BE49-F238E27FC236}">
                <a16:creationId xmlns:a16="http://schemas.microsoft.com/office/drawing/2014/main" id="{C8E5E620-3614-2BD7-814D-63D71848C7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091" b="909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2B1D4F77-A17C-43D7-B7FA-545148E4E9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811967" y="2121763"/>
            <a:ext cx="2823620" cy="3773010"/>
          </a:xfrm>
          <a:prstGeom prst="rect">
            <a:avLst/>
          </a:prstGeom>
        </p:spPr>
        <p:txBody>
          <a:bodyPr vert="horz" lIns="91440" tIns="45720" rIns="91440" bIns="45720" rtlCol="0">
            <a:normAutofit fontScale="92500"/>
          </a:bodyPr>
          <a:lstStyle/>
          <a:p>
            <a:pPr defTabSz="914400">
              <a:lnSpc>
                <a:spcPct val="150000"/>
              </a:lnSpc>
              <a:spcAft>
                <a:spcPts val="600"/>
              </a:spcAft>
            </a:pPr>
            <a:r>
              <a:rPr lang="en-US" sz="1600" dirty="0"/>
              <a:t>People are still producing fanzines but there aren’t nearly as many as there were in years past. </a:t>
            </a:r>
          </a:p>
          <a:p>
            <a:pPr defTabSz="914400">
              <a:lnSpc>
                <a:spcPct val="150000"/>
              </a:lnSpc>
              <a:spcAft>
                <a:spcPts val="600"/>
              </a:spcAft>
            </a:pPr>
            <a:r>
              <a:rPr lang="en-US" sz="1600" dirty="0"/>
              <a:t>Their decline is largely due to the advent of the internet which has made content creation simpler, distribution fast and cheap, while also allowing for easy interaction between readers and online publishers.</a:t>
            </a:r>
          </a:p>
        </p:txBody>
      </p:sp>
    </p:spTree>
    <p:extLst>
      <p:ext uri="{BB962C8B-B14F-4D97-AF65-F5344CB8AC3E}">
        <p14:creationId xmlns:p14="http://schemas.microsoft.com/office/powerpoint/2010/main" val="3468454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913" y="1340171"/>
            <a:ext cx="8077200" cy="4543425"/>
          </a:xfrm>
          <a:prstGeom prst="rect">
            <a:avLst/>
          </a:prstGeom>
        </p:spPr>
      </p:pic>
      <p:sp>
        <p:nvSpPr>
          <p:cNvPr id="3" name="TextBox 2">
            <a:extLst>
              <a:ext uri="{FF2B5EF4-FFF2-40B4-BE49-F238E27FC236}">
                <a16:creationId xmlns:a16="http://schemas.microsoft.com/office/drawing/2014/main" id="{DB73EEBE-1771-E8B9-41B9-3E2062AC5D98}"/>
              </a:ext>
            </a:extLst>
          </p:cNvPr>
          <p:cNvSpPr txBox="1"/>
          <p:nvPr/>
        </p:nvSpPr>
        <p:spPr>
          <a:xfrm>
            <a:off x="225914" y="451822"/>
            <a:ext cx="8100508" cy="646331"/>
          </a:xfrm>
          <a:prstGeom prst="rect">
            <a:avLst/>
          </a:prstGeom>
          <a:solidFill>
            <a:schemeClr val="accent6">
              <a:lumMod val="60000"/>
              <a:lumOff val="40000"/>
            </a:schemeClr>
          </a:solidFill>
        </p:spPr>
        <p:txBody>
          <a:bodyPr wrap="square" rtlCol="0">
            <a:spAutoFit/>
          </a:bodyPr>
          <a:lstStyle/>
          <a:p>
            <a:r>
              <a:rPr lang="en-CY" dirty="0"/>
              <a:t>A Fanzine usually is made from found images, drawings and </a:t>
            </a:r>
            <a:r>
              <a:rPr lang="en-CY"/>
              <a:t>text (hand written </a:t>
            </a:r>
            <a:r>
              <a:rPr lang="en-CY" dirty="0"/>
              <a:t>or printed), like a collage, therefore </a:t>
            </a:r>
            <a:r>
              <a:rPr lang="en-GB" dirty="0" err="1"/>
              <a:t>i</a:t>
            </a:r>
            <a:r>
              <a:rPr lang="en-CY" dirty="0"/>
              <a:t>t enables experimentation and creativity</a:t>
            </a:r>
            <a:r>
              <a:rPr lang="el-GR" dirty="0"/>
              <a:t>.</a:t>
            </a:r>
            <a:r>
              <a:rPr lang="en-CY" dirty="0"/>
              <a:t> </a:t>
            </a:r>
          </a:p>
        </p:txBody>
      </p:sp>
      <p:sp>
        <p:nvSpPr>
          <p:cNvPr id="5" name="TextBox 4">
            <a:extLst>
              <a:ext uri="{FF2B5EF4-FFF2-40B4-BE49-F238E27FC236}">
                <a16:creationId xmlns:a16="http://schemas.microsoft.com/office/drawing/2014/main" id="{53F3F138-CA36-DEDD-F8A9-EF6E7E523654}"/>
              </a:ext>
            </a:extLst>
          </p:cNvPr>
          <p:cNvSpPr txBox="1"/>
          <p:nvPr/>
        </p:nvSpPr>
        <p:spPr>
          <a:xfrm>
            <a:off x="2554941" y="3165013"/>
            <a:ext cx="6589059" cy="923330"/>
          </a:xfrm>
          <a:prstGeom prst="rect">
            <a:avLst/>
          </a:prstGeom>
          <a:solidFill>
            <a:schemeClr val="accent6">
              <a:lumMod val="60000"/>
              <a:lumOff val="40000"/>
            </a:schemeClr>
          </a:solidFill>
        </p:spPr>
        <p:txBody>
          <a:bodyPr wrap="square">
            <a:spAutoFit/>
          </a:bodyPr>
          <a:lstStyle/>
          <a:p>
            <a:pPr algn="just"/>
            <a:r>
              <a:rPr lang="el-GR" dirty="0"/>
              <a:t>Τ</a:t>
            </a:r>
            <a:r>
              <a:rPr lang="en-CY" dirty="0"/>
              <a:t>ext and image, </a:t>
            </a:r>
            <a:r>
              <a:rPr lang="en-GB" dirty="0"/>
              <a:t>put together </a:t>
            </a:r>
            <a:r>
              <a:rPr lang="en-CY" dirty="0"/>
              <a:t>in an unconvetional,  unrestricted </a:t>
            </a:r>
          </a:p>
          <a:p>
            <a:pPr algn="just"/>
            <a:r>
              <a:rPr lang="en-GB" dirty="0"/>
              <a:t>w</a:t>
            </a:r>
            <a:r>
              <a:rPr lang="en-CY" dirty="0"/>
              <a:t>ay, </a:t>
            </a:r>
            <a:r>
              <a:rPr lang="en-GB" dirty="0"/>
              <a:t>extend the ways we perceive literature and/or art,</a:t>
            </a:r>
          </a:p>
          <a:p>
            <a:pPr algn="just"/>
            <a:r>
              <a:rPr lang="en-GB" dirty="0"/>
              <a:t>widening the horizons of our understanding and consciousness.  </a:t>
            </a:r>
            <a:r>
              <a:rPr lang="en-CY" dirty="0"/>
              <a:t> </a:t>
            </a:r>
          </a:p>
        </p:txBody>
      </p:sp>
    </p:spTree>
    <p:extLst>
      <p:ext uri="{BB962C8B-B14F-4D97-AF65-F5344CB8AC3E}">
        <p14:creationId xmlns:p14="http://schemas.microsoft.com/office/powerpoint/2010/main" val="925455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949" t="7954" r="11904" b="9269"/>
          <a:stretch/>
        </p:blipFill>
        <p:spPr>
          <a:xfrm>
            <a:off x="236540" y="2723193"/>
            <a:ext cx="4338537" cy="3629982"/>
          </a:xfrm>
          <a:prstGeom prst="rect">
            <a:avLst/>
          </a:prstGeom>
        </p:spPr>
      </p:pic>
      <p:pic>
        <p:nvPicPr>
          <p:cNvPr id="3" name="Picture 2"/>
          <p:cNvPicPr>
            <a:picLocks noChangeAspect="1"/>
          </p:cNvPicPr>
          <p:nvPr/>
        </p:nvPicPr>
        <p:blipFill rotWithShape="1">
          <a:blip r:embed="rId3"/>
          <a:srcRect l="10553" t="8669" r="9931" b="9072"/>
          <a:stretch/>
        </p:blipFill>
        <p:spPr>
          <a:xfrm>
            <a:off x="4710149" y="2723193"/>
            <a:ext cx="4386226" cy="3629982"/>
          </a:xfrm>
          <a:prstGeom prst="rect">
            <a:avLst/>
          </a:prstGeom>
        </p:spPr>
      </p:pic>
      <p:pic>
        <p:nvPicPr>
          <p:cNvPr id="5" name="Picture 4"/>
          <p:cNvPicPr>
            <a:picLocks noChangeAspect="1"/>
          </p:cNvPicPr>
          <p:nvPr/>
        </p:nvPicPr>
        <p:blipFill>
          <a:blip r:embed="rId4"/>
          <a:stretch>
            <a:fillRect/>
          </a:stretch>
        </p:blipFill>
        <p:spPr>
          <a:xfrm>
            <a:off x="61811" y="127528"/>
            <a:ext cx="4718713" cy="2469094"/>
          </a:xfrm>
          <a:prstGeom prst="rect">
            <a:avLst/>
          </a:prstGeom>
        </p:spPr>
      </p:pic>
    </p:spTree>
    <p:extLst>
      <p:ext uri="{BB962C8B-B14F-4D97-AF65-F5344CB8AC3E}">
        <p14:creationId xmlns:p14="http://schemas.microsoft.com/office/powerpoint/2010/main" val="2373659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7526" t="37661" r="17887" b="32942"/>
          <a:stretch/>
        </p:blipFill>
        <p:spPr>
          <a:xfrm>
            <a:off x="7070596" y="2647356"/>
            <a:ext cx="1926648" cy="1743670"/>
          </a:xfrm>
          <a:prstGeom prst="rect">
            <a:avLst/>
          </a:prstGeom>
        </p:spPr>
      </p:pic>
      <p:pic>
        <p:nvPicPr>
          <p:cNvPr id="2" name="Picture 1"/>
          <p:cNvPicPr>
            <a:picLocks noChangeAspect="1"/>
          </p:cNvPicPr>
          <p:nvPr/>
        </p:nvPicPr>
        <p:blipFill rotWithShape="1">
          <a:blip r:embed="rId3"/>
          <a:srcRect l="5495" r="3047" b="4445"/>
          <a:stretch/>
        </p:blipFill>
        <p:spPr>
          <a:xfrm>
            <a:off x="395950" y="297278"/>
            <a:ext cx="4181475" cy="6179722"/>
          </a:xfrm>
          <a:prstGeom prst="rect">
            <a:avLst/>
          </a:prstGeom>
          <a:ln w="22225">
            <a:solidFill>
              <a:schemeClr val="tx1">
                <a:lumMod val="50000"/>
                <a:lumOff val="50000"/>
                <a:alpha val="76000"/>
              </a:schemeClr>
            </a:solidFill>
          </a:ln>
          <a:effectLst>
            <a:reflection stA="45000" endPos="0" dist="50800" dir="5400000" sy="-100000" algn="bl" rotWithShape="0"/>
          </a:effectLst>
        </p:spPr>
      </p:pic>
      <p:pic>
        <p:nvPicPr>
          <p:cNvPr id="3" name="Picture 2"/>
          <p:cNvPicPr>
            <a:picLocks noChangeAspect="1"/>
          </p:cNvPicPr>
          <p:nvPr/>
        </p:nvPicPr>
        <p:blipFill rotWithShape="1">
          <a:blip r:embed="rId4"/>
          <a:srcRect t="67306"/>
          <a:stretch/>
        </p:blipFill>
        <p:spPr>
          <a:xfrm>
            <a:off x="5044689" y="4458352"/>
            <a:ext cx="3589388" cy="2332973"/>
          </a:xfrm>
          <a:prstGeom prst="rect">
            <a:avLst/>
          </a:prstGeom>
        </p:spPr>
      </p:pic>
      <p:pic>
        <p:nvPicPr>
          <p:cNvPr id="4" name="Picture 3"/>
          <p:cNvPicPr>
            <a:picLocks noChangeAspect="1"/>
          </p:cNvPicPr>
          <p:nvPr/>
        </p:nvPicPr>
        <p:blipFill>
          <a:blip r:embed="rId5"/>
          <a:stretch>
            <a:fillRect/>
          </a:stretch>
        </p:blipFill>
        <p:spPr>
          <a:xfrm>
            <a:off x="5044689" y="126291"/>
            <a:ext cx="3384936" cy="2453739"/>
          </a:xfrm>
          <a:prstGeom prst="rect">
            <a:avLst/>
          </a:prstGeom>
        </p:spPr>
      </p:pic>
      <p:pic>
        <p:nvPicPr>
          <p:cNvPr id="5" name="Picture 4"/>
          <p:cNvPicPr>
            <a:picLocks noChangeAspect="1"/>
          </p:cNvPicPr>
          <p:nvPr/>
        </p:nvPicPr>
        <p:blipFill rotWithShape="1">
          <a:blip r:embed="rId2"/>
          <a:srcRect l="14277" t="3365" r="22258" b="67238"/>
          <a:stretch/>
        </p:blipFill>
        <p:spPr>
          <a:xfrm>
            <a:off x="5044689" y="2647356"/>
            <a:ext cx="1893150" cy="1743670"/>
          </a:xfrm>
          <a:prstGeom prst="rect">
            <a:avLst/>
          </a:prstGeom>
        </p:spPr>
      </p:pic>
    </p:spTree>
    <p:extLst>
      <p:ext uri="{BB962C8B-B14F-4D97-AF65-F5344CB8AC3E}">
        <p14:creationId xmlns:p14="http://schemas.microsoft.com/office/powerpoint/2010/main" val="41760508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339</TotalTime>
  <Words>412</Words>
  <Application>Microsoft Office PowerPoint</Application>
  <PresentationFormat>On-screen Show (4:3)</PresentationFormat>
  <Paragraphs>42</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Ministry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Student</dc:creator>
  <cp:lastModifiedBy>HP</cp:lastModifiedBy>
  <cp:revision>20</cp:revision>
  <dcterms:created xsi:type="dcterms:W3CDTF">2022-05-27T05:23:15Z</dcterms:created>
  <dcterms:modified xsi:type="dcterms:W3CDTF">2025-11-17T11:25:38Z</dcterms:modified>
</cp:coreProperties>
</file>