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9" r:id="rId3"/>
    <p:sldId id="260" r:id="rId4"/>
    <p:sldId id="261" r:id="rId5"/>
    <p:sldId id="262" r:id="rId6"/>
    <p:sldId id="263" r:id="rId7"/>
    <p:sldId id="264" r:id="rId8"/>
    <p:sldId id="268" r:id="rId9"/>
    <p:sldId id="265" r:id="rId10"/>
    <p:sldId id="266" r:id="rId11"/>
    <p:sldId id="269" r:id="rId12"/>
    <p:sldId id="271" r:id="rId13"/>
    <p:sldId id="274" r:id="rId14"/>
    <p:sldId id="272" r:id="rId15"/>
    <p:sldId id="273" r:id="rId16"/>
    <p:sldId id="276" r:id="rId17"/>
    <p:sldId id="277"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11/17/2025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reyjhdQRRcs" TargetMode="External"/><Relationship Id="rId2" Type="http://schemas.openxmlformats.org/officeDocument/2006/relationships/hyperlink" Target="https://www.youtube.com/watch?v=I8UlQb6I9gE"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hyperlink" Target="https://www.youtube.com/watch?v=uHZMaBrjyu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rV4FHHKsQPA"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adlet.com/roomforartcy/gcg20if5xb7x5bql"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AOHtlway17A"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3680" y="1443841"/>
            <a:ext cx="9245600" cy="3354765"/>
          </a:xfrm>
          <a:prstGeom prst="rect">
            <a:avLst/>
          </a:prstGeom>
        </p:spPr>
        <p:txBody>
          <a:bodyPr wrap="square">
            <a:spAutoFit/>
          </a:bodyPr>
          <a:lstStyle/>
          <a:p>
            <a:r>
              <a:rPr lang="el-GR" sz="3200" b="1" dirty="0"/>
              <a:t>Μητέρα Γη</a:t>
            </a:r>
          </a:p>
          <a:p>
            <a:endParaRPr lang="el-GR" dirty="0"/>
          </a:p>
          <a:p>
            <a:r>
              <a:rPr lang="el-GR" dirty="0"/>
              <a:t>Εργαστήριο Δημιουργικής Γραφής για το Περιβάλλον και την Κλιματική Αλλαγή</a:t>
            </a:r>
          </a:p>
          <a:p>
            <a:endParaRPr lang="el-GR" dirty="0"/>
          </a:p>
          <a:p>
            <a:r>
              <a:rPr lang="el-GR" dirty="0"/>
              <a:t>στο πλαίσιο του </a:t>
            </a:r>
            <a:r>
              <a:rPr lang="el-GR" dirty="0" err="1"/>
              <a:t>πρότζεκτ</a:t>
            </a:r>
            <a:r>
              <a:rPr lang="el-GR" dirty="0"/>
              <a:t> </a:t>
            </a:r>
          </a:p>
          <a:p>
            <a:endParaRPr lang="el-GR" dirty="0"/>
          </a:p>
          <a:p>
            <a:r>
              <a:rPr lang="el-GR" b="1" dirty="0" err="1"/>
              <a:t>ARTiculate</a:t>
            </a:r>
            <a:r>
              <a:rPr lang="el-GR" b="1" dirty="0"/>
              <a:t> - </a:t>
            </a:r>
            <a:r>
              <a:rPr lang="el-GR" b="1" dirty="0" err="1"/>
              <a:t>an</a:t>
            </a:r>
            <a:r>
              <a:rPr lang="el-GR" b="1" dirty="0"/>
              <a:t> </a:t>
            </a:r>
            <a:r>
              <a:rPr lang="el-GR" b="1" dirty="0" err="1"/>
              <a:t>Alternative</a:t>
            </a:r>
            <a:r>
              <a:rPr lang="el-GR" b="1" dirty="0"/>
              <a:t> </a:t>
            </a:r>
            <a:r>
              <a:rPr lang="el-GR" b="1" dirty="0" err="1"/>
              <a:t>Approach</a:t>
            </a:r>
            <a:r>
              <a:rPr lang="el-GR" b="1" dirty="0"/>
              <a:t> for </a:t>
            </a:r>
            <a:r>
              <a:rPr lang="el-GR" b="1" dirty="0" err="1"/>
              <a:t>Participation</a:t>
            </a:r>
            <a:r>
              <a:rPr lang="el-GR" b="1" dirty="0"/>
              <a:t> in </a:t>
            </a:r>
            <a:r>
              <a:rPr lang="el-GR" b="1" dirty="0" err="1"/>
              <a:t>Democratic</a:t>
            </a:r>
            <a:r>
              <a:rPr lang="el-GR" b="1" dirty="0"/>
              <a:t> </a:t>
            </a:r>
            <a:r>
              <a:rPr lang="el-GR" b="1" dirty="0" err="1"/>
              <a:t>Life</a:t>
            </a:r>
            <a:endParaRPr lang="el-GR" b="1" dirty="0"/>
          </a:p>
          <a:p>
            <a:endParaRPr lang="el-GR" dirty="0"/>
          </a:p>
          <a:p>
            <a:r>
              <a:rPr lang="el-GR" dirty="0"/>
              <a:t>Συντονίστρια Εργαστηρίου: Ερατώ Ιωάννου </a:t>
            </a:r>
          </a:p>
          <a:p>
            <a:endParaRPr lang="el-GR" dirty="0"/>
          </a:p>
          <a:p>
            <a:r>
              <a:rPr lang="el-GR" dirty="0" smtClean="0"/>
              <a:t>20 </a:t>
            </a:r>
            <a:r>
              <a:rPr lang="el-GR" dirty="0"/>
              <a:t>Νοεμβρίου 2022</a:t>
            </a:r>
          </a:p>
        </p:txBody>
      </p:sp>
      <p:pic>
        <p:nvPicPr>
          <p:cNvPr id="5" name="Picture 4"/>
          <p:cNvPicPr>
            <a:picLocks noChangeAspect="1"/>
          </p:cNvPicPr>
          <p:nvPr/>
        </p:nvPicPr>
        <p:blipFill>
          <a:blip r:embed="rId2"/>
          <a:stretch>
            <a:fillRect/>
          </a:stretch>
        </p:blipFill>
        <p:spPr>
          <a:xfrm>
            <a:off x="6023875" y="285776"/>
            <a:ext cx="5855240" cy="1268705"/>
          </a:xfrm>
          <a:prstGeom prst="rect">
            <a:avLst/>
          </a:prstGeom>
        </p:spPr>
      </p:pic>
      <p:pic>
        <p:nvPicPr>
          <p:cNvPr id="6" name="Picture 5"/>
          <p:cNvPicPr>
            <a:picLocks noChangeAspect="1"/>
          </p:cNvPicPr>
          <p:nvPr/>
        </p:nvPicPr>
        <p:blipFill>
          <a:blip r:embed="rId3"/>
          <a:stretch>
            <a:fillRect/>
          </a:stretch>
        </p:blipFill>
        <p:spPr>
          <a:xfrm>
            <a:off x="1503680" y="5384395"/>
            <a:ext cx="6620830" cy="810838"/>
          </a:xfrm>
          <a:prstGeom prst="rect">
            <a:avLst/>
          </a:prstGeom>
        </p:spPr>
      </p:pic>
      <p:pic>
        <p:nvPicPr>
          <p:cNvPr id="7" name="Picture 6"/>
          <p:cNvPicPr>
            <a:picLocks noChangeAspect="1"/>
          </p:cNvPicPr>
          <p:nvPr/>
        </p:nvPicPr>
        <p:blipFill>
          <a:blip r:embed="rId4"/>
          <a:stretch>
            <a:fillRect/>
          </a:stretch>
        </p:blipFill>
        <p:spPr>
          <a:xfrm>
            <a:off x="9633615" y="4926358"/>
            <a:ext cx="2231329" cy="1030313"/>
          </a:xfrm>
          <a:prstGeom prst="rect">
            <a:avLst/>
          </a:prstGeom>
        </p:spPr>
      </p:pic>
    </p:spTree>
    <p:extLst>
      <p:ext uri="{BB962C8B-B14F-4D97-AF65-F5344CB8AC3E}">
        <p14:creationId xmlns:p14="http://schemas.microsoft.com/office/powerpoint/2010/main" val="83543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5520" y="1381820"/>
            <a:ext cx="5567680" cy="3785652"/>
          </a:xfrm>
          <a:prstGeom prst="rect">
            <a:avLst/>
          </a:prstGeom>
        </p:spPr>
        <p:txBody>
          <a:bodyPr wrap="square">
            <a:spAutoFit/>
          </a:bodyPr>
          <a:lstStyle/>
          <a:p>
            <a:pPr algn="just"/>
            <a:r>
              <a:rPr lang="el-GR" sz="2000" dirty="0" smtClean="0"/>
              <a:t>Ο τόπος ως χαρακτήρας</a:t>
            </a:r>
          </a:p>
          <a:p>
            <a:pPr algn="just"/>
            <a:endParaRPr lang="el-GR" sz="2000" dirty="0"/>
          </a:p>
          <a:p>
            <a:pPr algn="just"/>
            <a:r>
              <a:rPr lang="el-GR" sz="2000" i="1" dirty="0" smtClean="0"/>
              <a:t>[…] πράσινες </a:t>
            </a:r>
            <a:r>
              <a:rPr lang="el-GR" sz="2000" i="1" dirty="0"/>
              <a:t>αυτές κοιλάδες, αυτά τα μεγαλόπρεπα βουνά, αυτά τα βαθιά φαράγγια, αυτές τις λίμνες και τις ακτές με τις δασωμένες </a:t>
            </a:r>
            <a:r>
              <a:rPr lang="el-GR" sz="2000" i="1" dirty="0" smtClean="0"/>
              <a:t>όχθες.</a:t>
            </a:r>
          </a:p>
          <a:p>
            <a:pPr algn="just"/>
            <a:endParaRPr lang="el-GR" sz="2000" i="1" dirty="0"/>
          </a:p>
          <a:p>
            <a:pPr algn="just"/>
            <a:r>
              <a:rPr lang="el-GR" sz="2000" i="1" dirty="0"/>
              <a:t>Ακόμα και τα βράχια που μοιάζουν άφωνα και νεκρά, ιδρώνουν κατά μήκος της σιωπηλής όχθης και ριγούν στην ανάμνηση σημαντικών συμβάντων δεμένων με τη ζωή των δικών </a:t>
            </a:r>
            <a:r>
              <a:rPr lang="el-GR" sz="2000" i="1" dirty="0" smtClean="0"/>
              <a:t>μου.</a:t>
            </a:r>
          </a:p>
          <a:p>
            <a:pPr algn="just"/>
            <a:endParaRPr lang="el-GR" sz="2000" dirty="0"/>
          </a:p>
        </p:txBody>
      </p:sp>
      <p:pic>
        <p:nvPicPr>
          <p:cNvPr id="3" name="Picture 2"/>
          <p:cNvPicPr>
            <a:picLocks noChangeAspect="1"/>
          </p:cNvPicPr>
          <p:nvPr/>
        </p:nvPicPr>
        <p:blipFill>
          <a:blip r:embed="rId2"/>
          <a:stretch>
            <a:fillRect/>
          </a:stretch>
        </p:blipFill>
        <p:spPr>
          <a:xfrm>
            <a:off x="6827520" y="1300162"/>
            <a:ext cx="4876800" cy="3648075"/>
          </a:xfrm>
          <a:prstGeom prst="rect">
            <a:avLst/>
          </a:prstGeom>
        </p:spPr>
      </p:pic>
      <p:pic>
        <p:nvPicPr>
          <p:cNvPr id="4" name="Picture 3"/>
          <p:cNvPicPr>
            <a:picLocks noChangeAspect="1"/>
          </p:cNvPicPr>
          <p:nvPr/>
        </p:nvPicPr>
        <p:blipFill>
          <a:blip r:embed="rId3"/>
          <a:stretch>
            <a:fillRect/>
          </a:stretch>
        </p:blipFill>
        <p:spPr>
          <a:xfrm>
            <a:off x="9472991" y="5166315"/>
            <a:ext cx="2231329" cy="1036410"/>
          </a:xfrm>
          <a:prstGeom prst="rect">
            <a:avLst/>
          </a:prstGeom>
        </p:spPr>
      </p:pic>
    </p:spTree>
    <p:extLst>
      <p:ext uri="{BB962C8B-B14F-4D97-AF65-F5344CB8AC3E}">
        <p14:creationId xmlns:p14="http://schemas.microsoft.com/office/powerpoint/2010/main" val="1861493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3520" y="2274838"/>
            <a:ext cx="8920480" cy="3693319"/>
          </a:xfrm>
          <a:prstGeom prst="rect">
            <a:avLst/>
          </a:prstGeom>
        </p:spPr>
        <p:txBody>
          <a:bodyPr wrap="square">
            <a:spAutoFit/>
          </a:bodyPr>
          <a:lstStyle/>
          <a:p>
            <a:r>
              <a:rPr lang="el-GR" dirty="0" smtClean="0"/>
              <a:t>Αποσπάσματα από την ταινία</a:t>
            </a:r>
            <a:r>
              <a:rPr lang="en-US" dirty="0" smtClean="0"/>
              <a:t> AVATAR </a:t>
            </a:r>
            <a:r>
              <a:rPr lang="el-GR" dirty="0" smtClean="0"/>
              <a:t>του </a:t>
            </a:r>
            <a:r>
              <a:rPr lang="en-US" dirty="0" smtClean="0"/>
              <a:t>James Cameron</a:t>
            </a:r>
          </a:p>
          <a:p>
            <a:endParaRPr lang="en-US" dirty="0"/>
          </a:p>
          <a:p>
            <a:r>
              <a:rPr lang="en-US" dirty="0"/>
              <a:t>Avatar The Seeds of the Sacred Tree 2009 Full HD</a:t>
            </a:r>
          </a:p>
          <a:p>
            <a:r>
              <a:rPr lang="en-US" dirty="0">
                <a:hlinkClick r:id="rId2"/>
              </a:rPr>
              <a:t>https://</a:t>
            </a:r>
            <a:r>
              <a:rPr lang="en-US" dirty="0" smtClean="0">
                <a:hlinkClick r:id="rId2"/>
              </a:rPr>
              <a:t>www.youtube.com/watch?v=I8UlQb6I9gE</a:t>
            </a:r>
            <a:endParaRPr lang="en-US" dirty="0" smtClean="0"/>
          </a:p>
          <a:p>
            <a:endParaRPr lang="en-US" dirty="0"/>
          </a:p>
          <a:p>
            <a:r>
              <a:rPr lang="en-US" dirty="0" smtClean="0"/>
              <a:t>AVATAR </a:t>
            </a:r>
            <a:r>
              <a:rPr lang="en-US" dirty="0"/>
              <a:t>Clip - "The Tree Of Voices" (2009)</a:t>
            </a:r>
          </a:p>
          <a:p>
            <a:r>
              <a:rPr lang="en-US" dirty="0">
                <a:hlinkClick r:id="rId3"/>
              </a:rPr>
              <a:t>https://</a:t>
            </a:r>
            <a:r>
              <a:rPr lang="en-US" dirty="0" smtClean="0">
                <a:hlinkClick r:id="rId3"/>
              </a:rPr>
              <a:t>www.youtube.com/watch?v=reyjhdQRRcs</a:t>
            </a:r>
            <a:endParaRPr lang="en-US" dirty="0" smtClean="0"/>
          </a:p>
          <a:p>
            <a:endParaRPr lang="en-US" dirty="0"/>
          </a:p>
          <a:p>
            <a:endParaRPr lang="en-US" dirty="0"/>
          </a:p>
          <a:p>
            <a:r>
              <a:rPr lang="en-US" dirty="0"/>
              <a:t>AVATAR , Tree destruction scene</a:t>
            </a:r>
          </a:p>
          <a:p>
            <a:r>
              <a:rPr lang="en-US" dirty="0">
                <a:hlinkClick r:id="rId4"/>
              </a:rPr>
              <a:t>https://</a:t>
            </a:r>
            <a:r>
              <a:rPr lang="en-US" dirty="0" smtClean="0">
                <a:hlinkClick r:id="rId4"/>
              </a:rPr>
              <a:t>www.youtube.com/watch?v=uHZMaBrjyuI</a:t>
            </a:r>
            <a:endParaRPr lang="en-US" dirty="0" smtClean="0"/>
          </a:p>
          <a:p>
            <a:endParaRPr lang="en-US" dirty="0"/>
          </a:p>
          <a:p>
            <a:endParaRPr lang="en-US" dirty="0"/>
          </a:p>
        </p:txBody>
      </p:sp>
      <p:pic>
        <p:nvPicPr>
          <p:cNvPr id="7" name="Picture 6"/>
          <p:cNvPicPr>
            <a:picLocks noChangeAspect="1"/>
          </p:cNvPicPr>
          <p:nvPr/>
        </p:nvPicPr>
        <p:blipFill>
          <a:blip r:embed="rId5"/>
          <a:stretch>
            <a:fillRect/>
          </a:stretch>
        </p:blipFill>
        <p:spPr>
          <a:xfrm>
            <a:off x="5988050" y="2274838"/>
            <a:ext cx="5946140" cy="3130282"/>
          </a:xfrm>
          <a:prstGeom prst="rect">
            <a:avLst/>
          </a:prstGeom>
        </p:spPr>
      </p:pic>
      <p:pic>
        <p:nvPicPr>
          <p:cNvPr id="8" name="Picture 7"/>
          <p:cNvPicPr>
            <a:picLocks noChangeAspect="1"/>
          </p:cNvPicPr>
          <p:nvPr/>
        </p:nvPicPr>
        <p:blipFill>
          <a:blip r:embed="rId6"/>
          <a:stretch>
            <a:fillRect/>
          </a:stretch>
        </p:blipFill>
        <p:spPr>
          <a:xfrm>
            <a:off x="9603135" y="5278075"/>
            <a:ext cx="2231329" cy="1036410"/>
          </a:xfrm>
          <a:prstGeom prst="rect">
            <a:avLst/>
          </a:prstGeom>
        </p:spPr>
      </p:pic>
    </p:spTree>
    <p:extLst>
      <p:ext uri="{BB962C8B-B14F-4D97-AF65-F5344CB8AC3E}">
        <p14:creationId xmlns:p14="http://schemas.microsoft.com/office/powerpoint/2010/main" val="369045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005" y="1354574"/>
            <a:ext cx="4998869" cy="923330"/>
          </a:xfrm>
          <a:prstGeom prst="rect">
            <a:avLst/>
          </a:prstGeom>
        </p:spPr>
        <p:txBody>
          <a:bodyPr wrap="none">
            <a:spAutoFit/>
          </a:bodyPr>
          <a:lstStyle/>
          <a:p>
            <a:r>
              <a:rPr lang="el-GR" dirty="0" err="1" smtClean="0"/>
              <a:t>Ιδεοθύελλα</a:t>
            </a:r>
            <a:r>
              <a:rPr lang="el-GR" dirty="0" smtClean="0"/>
              <a:t> στο </a:t>
            </a:r>
            <a:r>
              <a:rPr lang="en-US" dirty="0" smtClean="0"/>
              <a:t>…</a:t>
            </a:r>
            <a:endParaRPr lang="el-GR" dirty="0" smtClean="0"/>
          </a:p>
          <a:p>
            <a:endParaRPr lang="el-GR" dirty="0"/>
          </a:p>
          <a:p>
            <a:r>
              <a:rPr lang="en-US" dirty="0" smtClean="0"/>
              <a:t>https</a:t>
            </a:r>
            <a:r>
              <a:rPr lang="en-US" dirty="0"/>
              <a:t>://padlet.com/roomforartcy/lxc13axwnt4fv1tk</a:t>
            </a:r>
            <a:endParaRPr lang="el-GR" dirty="0"/>
          </a:p>
        </p:txBody>
      </p:sp>
      <p:pic>
        <p:nvPicPr>
          <p:cNvPr id="3" name="Picture 2"/>
          <p:cNvPicPr>
            <a:picLocks noChangeAspect="1"/>
          </p:cNvPicPr>
          <p:nvPr/>
        </p:nvPicPr>
        <p:blipFill>
          <a:blip r:embed="rId2"/>
          <a:stretch>
            <a:fillRect/>
          </a:stretch>
        </p:blipFill>
        <p:spPr>
          <a:xfrm>
            <a:off x="9338975" y="5267915"/>
            <a:ext cx="2231329" cy="1036410"/>
          </a:xfrm>
          <a:prstGeom prst="rect">
            <a:avLst/>
          </a:prstGeom>
        </p:spPr>
      </p:pic>
      <p:pic>
        <p:nvPicPr>
          <p:cNvPr id="4" name="Picture 3"/>
          <p:cNvPicPr>
            <a:picLocks noChangeAspect="1"/>
          </p:cNvPicPr>
          <p:nvPr/>
        </p:nvPicPr>
        <p:blipFill>
          <a:blip r:embed="rId3"/>
          <a:stretch>
            <a:fillRect/>
          </a:stretch>
        </p:blipFill>
        <p:spPr>
          <a:xfrm>
            <a:off x="1064591" y="1354575"/>
            <a:ext cx="4365201" cy="2455426"/>
          </a:xfrm>
          <a:prstGeom prst="rect">
            <a:avLst/>
          </a:prstGeom>
        </p:spPr>
      </p:pic>
      <p:pic>
        <p:nvPicPr>
          <p:cNvPr id="5" name="Picture 4"/>
          <p:cNvPicPr>
            <a:picLocks noChangeAspect="1"/>
          </p:cNvPicPr>
          <p:nvPr/>
        </p:nvPicPr>
        <p:blipFill>
          <a:blip r:embed="rId4"/>
          <a:stretch>
            <a:fillRect/>
          </a:stretch>
        </p:blipFill>
        <p:spPr>
          <a:xfrm>
            <a:off x="5975664" y="2601427"/>
            <a:ext cx="5484772" cy="2824013"/>
          </a:xfrm>
          <a:prstGeom prst="rect">
            <a:avLst/>
          </a:prstGeom>
        </p:spPr>
      </p:pic>
    </p:spTree>
    <p:extLst>
      <p:ext uri="{BB962C8B-B14F-4D97-AF65-F5344CB8AC3E}">
        <p14:creationId xmlns:p14="http://schemas.microsoft.com/office/powerpoint/2010/main" val="371026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967335"/>
            <a:ext cx="6096000" cy="1477328"/>
          </a:xfrm>
          <a:prstGeom prst="rect">
            <a:avLst/>
          </a:prstGeom>
        </p:spPr>
        <p:txBody>
          <a:bodyPr>
            <a:spAutoFit/>
          </a:bodyPr>
          <a:lstStyle/>
          <a:p>
            <a:r>
              <a:rPr lang="el-GR" dirty="0"/>
              <a:t>Άσκηση Δημιουργικής Γραφής</a:t>
            </a:r>
          </a:p>
          <a:p>
            <a:endParaRPr lang="el-GR" dirty="0"/>
          </a:p>
          <a:p>
            <a:pPr marL="285750" indent="-285750">
              <a:buFont typeface="Wingdings" panose="05000000000000000000" pitchFamily="2" charset="2"/>
              <a:buChar char="Ø"/>
            </a:pPr>
            <a:r>
              <a:rPr lang="el-GR" dirty="0"/>
              <a:t>Γράμμα από το </a:t>
            </a:r>
            <a:r>
              <a:rPr lang="el-GR" dirty="0" smtClean="0"/>
              <a:t>3022</a:t>
            </a:r>
            <a:endParaRPr lang="en-US" dirty="0" smtClean="0"/>
          </a:p>
          <a:p>
            <a:pPr marL="285750" indent="-285750">
              <a:buFont typeface="Wingdings" panose="05000000000000000000" pitchFamily="2" charset="2"/>
              <a:buChar char="Ø"/>
            </a:pPr>
            <a:r>
              <a:rPr lang="el-GR" dirty="0" smtClean="0"/>
              <a:t>Ένα ποτάμι διηγείται</a:t>
            </a:r>
          </a:p>
          <a:p>
            <a:pPr marL="285750" indent="-285750">
              <a:buFont typeface="Wingdings" panose="05000000000000000000" pitchFamily="2" charset="2"/>
              <a:buChar char="Ø"/>
            </a:pPr>
            <a:r>
              <a:rPr lang="el-GR" dirty="0" smtClean="0"/>
              <a:t>Το ταξίδι μιας σταγόνας</a:t>
            </a:r>
            <a:endParaRPr lang="el-GR" dirty="0"/>
          </a:p>
        </p:txBody>
      </p:sp>
    </p:spTree>
    <p:extLst>
      <p:ext uri="{BB962C8B-B14F-4D97-AF65-F5344CB8AC3E}">
        <p14:creationId xmlns:p14="http://schemas.microsoft.com/office/powerpoint/2010/main" val="405047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040" y="1028343"/>
            <a:ext cx="5659120" cy="5632311"/>
          </a:xfrm>
          <a:prstGeom prst="rect">
            <a:avLst/>
          </a:prstGeom>
        </p:spPr>
        <p:txBody>
          <a:bodyPr wrap="square">
            <a:spAutoFit/>
          </a:bodyPr>
          <a:lstStyle/>
          <a:p>
            <a:pPr algn="ctr"/>
            <a:r>
              <a:rPr lang="el-GR" b="1" dirty="0"/>
              <a:t>ΜΑΝΑ ΓΗ</a:t>
            </a:r>
          </a:p>
          <a:p>
            <a:r>
              <a:rPr lang="el-GR" dirty="0"/>
              <a:t>Πείτε του Ήλιου να φανεί και να χαμογελάσει</a:t>
            </a:r>
          </a:p>
          <a:p>
            <a:r>
              <a:rPr lang="el-GR" dirty="0"/>
              <a:t>να τραγουδήσουν τα πουλιά στα πράσινα λιβάδια</a:t>
            </a:r>
          </a:p>
          <a:p>
            <a:r>
              <a:rPr lang="el-GR" dirty="0"/>
              <a:t>πείτε του Ήλιου να φανεί και να μας αγκαλιάσει</a:t>
            </a:r>
          </a:p>
          <a:p>
            <a:r>
              <a:rPr lang="el-GR" dirty="0"/>
              <a:t>όπως μας αγκαλιάζουνε του αργαλειού τα δώρα</a:t>
            </a:r>
          </a:p>
          <a:p>
            <a:endParaRPr lang="en-US" dirty="0" smtClean="0"/>
          </a:p>
          <a:p>
            <a:r>
              <a:rPr lang="el-GR" dirty="0" smtClean="0"/>
              <a:t>Μάνα </a:t>
            </a:r>
            <a:r>
              <a:rPr lang="el-GR" dirty="0"/>
              <a:t>Γη, Μάνα Γη, Ουρανέ, πατέρα Ουρανέ</a:t>
            </a:r>
          </a:p>
          <a:p>
            <a:r>
              <a:rPr lang="el-GR" dirty="0"/>
              <a:t>τα παιδιά σας είμαστε</a:t>
            </a:r>
          </a:p>
          <a:p>
            <a:r>
              <a:rPr lang="el-GR" dirty="0"/>
              <a:t>Μάνα Γη, Μάνα Γη, Ουρανέ, πατέρα Ουρανέ</a:t>
            </a:r>
          </a:p>
          <a:p>
            <a:r>
              <a:rPr lang="el-GR" dirty="0"/>
              <a:t>τα παιδιά σας </a:t>
            </a:r>
            <a:r>
              <a:rPr lang="el-GR" dirty="0" smtClean="0"/>
              <a:t>είμαστε</a:t>
            </a:r>
            <a:endParaRPr lang="en-US" dirty="0" smtClean="0"/>
          </a:p>
          <a:p>
            <a:endParaRPr lang="el-GR" dirty="0"/>
          </a:p>
          <a:p>
            <a:r>
              <a:rPr lang="el-GR" dirty="0"/>
              <a:t>Το άσπρο φως του πρωινού, ας είναι το στημόνι</a:t>
            </a:r>
          </a:p>
          <a:p>
            <a:r>
              <a:rPr lang="el-GR" dirty="0"/>
              <a:t>το κόκκινο του δειλινού, ας είναι το υφάδι</a:t>
            </a:r>
          </a:p>
          <a:p>
            <a:r>
              <a:rPr lang="el-GR" dirty="0"/>
              <a:t>και οι σταγόνες της βροχής, τα ασημένια κρόσσια</a:t>
            </a:r>
          </a:p>
          <a:p>
            <a:r>
              <a:rPr lang="el-GR" dirty="0"/>
              <a:t>και ύστερα όλα τα χρώματα, απ’ το ουράνιο </a:t>
            </a:r>
            <a:r>
              <a:rPr lang="el-GR" dirty="0" smtClean="0"/>
              <a:t>τόξο</a:t>
            </a:r>
            <a:endParaRPr lang="en-US" dirty="0" smtClean="0"/>
          </a:p>
          <a:p>
            <a:endParaRPr lang="el-GR" dirty="0"/>
          </a:p>
          <a:p>
            <a:r>
              <a:rPr lang="el-GR" dirty="0"/>
              <a:t>Μάνα Γη, Μάνα Γη, Ουρανέ, πατέρα Ουρανέ</a:t>
            </a:r>
          </a:p>
          <a:p>
            <a:r>
              <a:rPr lang="el-GR" dirty="0"/>
              <a:t>τα παιδιά σας είμαστε</a:t>
            </a:r>
          </a:p>
          <a:p>
            <a:r>
              <a:rPr lang="el-GR" dirty="0"/>
              <a:t>Μάνα Γη, Μάνα Γη, Ουρανέ, πατέρα Ουρανέ</a:t>
            </a:r>
          </a:p>
          <a:p>
            <a:r>
              <a:rPr lang="el-GR" dirty="0"/>
              <a:t>τα παιδιά σας είμαστε…</a:t>
            </a:r>
          </a:p>
        </p:txBody>
      </p:sp>
      <p:sp>
        <p:nvSpPr>
          <p:cNvPr id="3" name="Rectangle 2"/>
          <p:cNvSpPr/>
          <p:nvPr/>
        </p:nvSpPr>
        <p:spPr>
          <a:xfrm>
            <a:off x="6360160" y="3844498"/>
            <a:ext cx="6096000" cy="1754326"/>
          </a:xfrm>
          <a:prstGeom prst="rect">
            <a:avLst/>
          </a:prstGeom>
        </p:spPr>
        <p:txBody>
          <a:bodyPr>
            <a:spAutoFit/>
          </a:bodyPr>
          <a:lstStyle/>
          <a:p>
            <a:r>
              <a:rPr lang="el-GR" dirty="0"/>
              <a:t>Ερμηνεία: Χάρης </a:t>
            </a:r>
            <a:r>
              <a:rPr lang="el-GR" dirty="0" err="1"/>
              <a:t>Κατσιμίχας</a:t>
            </a:r>
            <a:r>
              <a:rPr lang="el-GR" dirty="0"/>
              <a:t> &amp; </a:t>
            </a:r>
            <a:r>
              <a:rPr lang="el-GR" dirty="0" err="1"/>
              <a:t>Apurimac</a:t>
            </a:r>
            <a:r>
              <a:rPr lang="el-GR" dirty="0"/>
              <a:t> </a:t>
            </a:r>
          </a:p>
          <a:p>
            <a:r>
              <a:rPr lang="el-GR" dirty="0"/>
              <a:t>Στίχοι: Ινδιάνικο ποίημα Μουσική: Χάρης </a:t>
            </a:r>
            <a:r>
              <a:rPr lang="el-GR" dirty="0" err="1"/>
              <a:t>Κατσιμίχας</a:t>
            </a:r>
            <a:r>
              <a:rPr lang="el-GR" dirty="0"/>
              <a:t> &amp; </a:t>
            </a:r>
            <a:r>
              <a:rPr lang="el-GR" dirty="0" err="1"/>
              <a:t>Apurimac</a:t>
            </a:r>
            <a:r>
              <a:rPr lang="el-GR" dirty="0"/>
              <a:t> Δίσκος: Μάνα γη - Ινδιάνικα ποιήματα (1997</a:t>
            </a:r>
            <a:r>
              <a:rPr lang="el-GR" dirty="0" smtClean="0"/>
              <a:t>)</a:t>
            </a:r>
            <a:endParaRPr lang="en-US" dirty="0" smtClean="0"/>
          </a:p>
          <a:p>
            <a:endParaRPr lang="el-GR" dirty="0"/>
          </a:p>
          <a:p>
            <a:r>
              <a:rPr lang="el-GR" dirty="0">
                <a:hlinkClick r:id="rId2"/>
              </a:rPr>
              <a:t>https://</a:t>
            </a:r>
            <a:r>
              <a:rPr lang="el-GR" dirty="0" smtClean="0">
                <a:hlinkClick r:id="rId2"/>
              </a:rPr>
              <a:t>www.youtube.com/watch?v=rV4FHHKsQPA</a:t>
            </a:r>
            <a:endParaRPr lang="en-US" dirty="0" smtClean="0"/>
          </a:p>
          <a:p>
            <a:endParaRPr lang="el-GR" dirty="0"/>
          </a:p>
        </p:txBody>
      </p:sp>
      <p:pic>
        <p:nvPicPr>
          <p:cNvPr id="4" name="Picture 3"/>
          <p:cNvPicPr>
            <a:picLocks noChangeAspect="1"/>
          </p:cNvPicPr>
          <p:nvPr/>
        </p:nvPicPr>
        <p:blipFill>
          <a:blip r:embed="rId3"/>
          <a:stretch>
            <a:fillRect/>
          </a:stretch>
        </p:blipFill>
        <p:spPr>
          <a:xfrm>
            <a:off x="9552335" y="5217115"/>
            <a:ext cx="2231329" cy="1036410"/>
          </a:xfrm>
          <a:prstGeom prst="rect">
            <a:avLst/>
          </a:prstGeom>
        </p:spPr>
      </p:pic>
      <p:pic>
        <p:nvPicPr>
          <p:cNvPr id="5" name="Picture 4"/>
          <p:cNvPicPr>
            <a:picLocks noChangeAspect="1"/>
          </p:cNvPicPr>
          <p:nvPr/>
        </p:nvPicPr>
        <p:blipFill>
          <a:blip r:embed="rId4"/>
          <a:stretch>
            <a:fillRect/>
          </a:stretch>
        </p:blipFill>
        <p:spPr>
          <a:xfrm>
            <a:off x="6502400" y="691692"/>
            <a:ext cx="3335972" cy="2965620"/>
          </a:xfrm>
          <a:prstGeom prst="rect">
            <a:avLst/>
          </a:prstGeom>
        </p:spPr>
      </p:pic>
    </p:spTree>
    <p:extLst>
      <p:ext uri="{BB962C8B-B14F-4D97-AF65-F5344CB8AC3E}">
        <p14:creationId xmlns:p14="http://schemas.microsoft.com/office/powerpoint/2010/main" val="403957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18077" y="1198880"/>
            <a:ext cx="8759587" cy="4185920"/>
          </a:xfrm>
          <a:prstGeom prst="rect">
            <a:avLst/>
          </a:prstGeom>
        </p:spPr>
      </p:pic>
      <p:pic>
        <p:nvPicPr>
          <p:cNvPr id="4" name="Picture 3"/>
          <p:cNvPicPr>
            <a:picLocks noChangeAspect="1"/>
          </p:cNvPicPr>
          <p:nvPr/>
        </p:nvPicPr>
        <p:blipFill>
          <a:blip r:embed="rId3"/>
          <a:stretch>
            <a:fillRect/>
          </a:stretch>
        </p:blipFill>
        <p:spPr>
          <a:xfrm>
            <a:off x="9461999" y="5247595"/>
            <a:ext cx="2231329" cy="1036410"/>
          </a:xfrm>
          <a:prstGeom prst="rect">
            <a:avLst/>
          </a:prstGeom>
        </p:spPr>
      </p:pic>
    </p:spTree>
    <p:extLst>
      <p:ext uri="{BB962C8B-B14F-4D97-AF65-F5344CB8AC3E}">
        <p14:creationId xmlns:p14="http://schemas.microsoft.com/office/powerpoint/2010/main" val="616606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005" y="1354574"/>
            <a:ext cx="5106078" cy="1200329"/>
          </a:xfrm>
          <a:prstGeom prst="rect">
            <a:avLst/>
          </a:prstGeom>
        </p:spPr>
        <p:txBody>
          <a:bodyPr wrap="none">
            <a:spAutoFit/>
          </a:bodyPr>
          <a:lstStyle/>
          <a:p>
            <a:r>
              <a:rPr lang="el-GR" dirty="0" smtClean="0"/>
              <a:t>Ανάγνωση κειμένου και </a:t>
            </a:r>
            <a:r>
              <a:rPr lang="el-GR" dirty="0" err="1" smtClean="0"/>
              <a:t>ιδεοθύελλα</a:t>
            </a:r>
            <a:r>
              <a:rPr lang="el-GR" dirty="0" smtClean="0"/>
              <a:t> στο </a:t>
            </a:r>
            <a:r>
              <a:rPr lang="en-US" dirty="0" smtClean="0"/>
              <a:t>…</a:t>
            </a:r>
            <a:endParaRPr lang="el-GR" dirty="0" smtClean="0"/>
          </a:p>
          <a:p>
            <a:endParaRPr lang="el-GR" dirty="0" smtClean="0"/>
          </a:p>
          <a:p>
            <a:r>
              <a:rPr lang="en-US" dirty="0">
                <a:hlinkClick r:id="rId2"/>
              </a:rPr>
              <a:t>https://</a:t>
            </a:r>
            <a:r>
              <a:rPr lang="en-US" dirty="0" smtClean="0">
                <a:hlinkClick r:id="rId2"/>
              </a:rPr>
              <a:t>padlet.com/roomforartcy/gcg20if5xb7x5bql</a:t>
            </a:r>
            <a:endParaRPr lang="el-GR" dirty="0" smtClean="0"/>
          </a:p>
          <a:p>
            <a:endParaRPr lang="el-GR" dirty="0"/>
          </a:p>
        </p:txBody>
      </p:sp>
      <p:pic>
        <p:nvPicPr>
          <p:cNvPr id="3" name="Picture 2"/>
          <p:cNvPicPr>
            <a:picLocks noChangeAspect="1"/>
          </p:cNvPicPr>
          <p:nvPr/>
        </p:nvPicPr>
        <p:blipFill>
          <a:blip r:embed="rId3"/>
          <a:stretch>
            <a:fillRect/>
          </a:stretch>
        </p:blipFill>
        <p:spPr>
          <a:xfrm>
            <a:off x="9338975" y="5267915"/>
            <a:ext cx="2231329" cy="1036410"/>
          </a:xfrm>
          <a:prstGeom prst="rect">
            <a:avLst/>
          </a:prstGeom>
        </p:spPr>
      </p:pic>
      <p:pic>
        <p:nvPicPr>
          <p:cNvPr id="4" name="Picture 3"/>
          <p:cNvPicPr>
            <a:picLocks noChangeAspect="1"/>
          </p:cNvPicPr>
          <p:nvPr/>
        </p:nvPicPr>
        <p:blipFill>
          <a:blip r:embed="rId4"/>
          <a:stretch>
            <a:fillRect/>
          </a:stretch>
        </p:blipFill>
        <p:spPr>
          <a:xfrm>
            <a:off x="1064591" y="1354575"/>
            <a:ext cx="4365201" cy="2455426"/>
          </a:xfrm>
          <a:prstGeom prst="rect">
            <a:avLst/>
          </a:prstGeom>
        </p:spPr>
      </p:pic>
      <p:pic>
        <p:nvPicPr>
          <p:cNvPr id="5" name="Picture 4"/>
          <p:cNvPicPr>
            <a:picLocks noChangeAspect="1"/>
          </p:cNvPicPr>
          <p:nvPr/>
        </p:nvPicPr>
        <p:blipFill>
          <a:blip r:embed="rId5"/>
          <a:stretch>
            <a:fillRect/>
          </a:stretch>
        </p:blipFill>
        <p:spPr>
          <a:xfrm>
            <a:off x="5975664" y="2601427"/>
            <a:ext cx="5484772" cy="2824013"/>
          </a:xfrm>
          <a:prstGeom prst="rect">
            <a:avLst/>
          </a:prstGeom>
        </p:spPr>
      </p:pic>
    </p:spTree>
    <p:extLst>
      <p:ext uri="{BB962C8B-B14F-4D97-AF65-F5344CB8AC3E}">
        <p14:creationId xmlns:p14="http://schemas.microsoft.com/office/powerpoint/2010/main" val="689605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9040" y="394692"/>
            <a:ext cx="4897120" cy="6463308"/>
          </a:xfrm>
          <a:prstGeom prst="rect">
            <a:avLst/>
          </a:prstGeom>
        </p:spPr>
        <p:txBody>
          <a:bodyPr wrap="square">
            <a:spAutoFit/>
          </a:bodyPr>
          <a:lstStyle/>
          <a:p>
            <a:r>
              <a:rPr lang="el-GR" dirty="0"/>
              <a:t>ΤΟ ΝΕΡΟ</a:t>
            </a:r>
          </a:p>
          <a:p>
            <a:r>
              <a:rPr lang="el-GR" dirty="0"/>
              <a:t>Είναι στο σύννεφο, είναι μέσα στο πηγάδι</a:t>
            </a:r>
          </a:p>
          <a:p>
            <a:r>
              <a:rPr lang="el-GR" dirty="0"/>
              <a:t>είναι στο χιόνι και στα φρούτα του </a:t>
            </a:r>
            <a:r>
              <a:rPr lang="el-GR" dirty="0" err="1"/>
              <a:t>Μαγιού</a:t>
            </a:r>
            <a:endParaRPr lang="el-GR" dirty="0"/>
          </a:p>
          <a:p>
            <a:r>
              <a:rPr lang="el-GR" dirty="0"/>
              <a:t>είναι στα μάτια, είναι στο ουράνιο τόξο</a:t>
            </a:r>
          </a:p>
          <a:p>
            <a:r>
              <a:rPr lang="el-GR" dirty="0"/>
              <a:t>είναι στον πάγο, στον ατμό του τηγανιού.</a:t>
            </a:r>
          </a:p>
          <a:p>
            <a:r>
              <a:rPr lang="el-GR" dirty="0"/>
              <a:t>Είναι στη λίμνη, είναι στη γη, είναι στο στόμα.</a:t>
            </a:r>
          </a:p>
          <a:p>
            <a:r>
              <a:rPr lang="el-GR" dirty="0"/>
              <a:t>Ο άνθρωπος είναι νερό που περπατάει</a:t>
            </a:r>
          </a:p>
          <a:p>
            <a:r>
              <a:rPr lang="el-GR" dirty="0"/>
              <a:t>και προχωράει απ’ του πλακούντα τα νερά</a:t>
            </a:r>
          </a:p>
          <a:p>
            <a:r>
              <a:rPr lang="el-GR" dirty="0"/>
              <a:t>κι ως τα νερά του τελευταίου ιδρώτα πάει…</a:t>
            </a:r>
          </a:p>
          <a:p>
            <a:r>
              <a:rPr lang="el-GR" dirty="0"/>
              <a:t>Το νερό είναι στοιχείο και στοιχειό…</a:t>
            </a:r>
          </a:p>
          <a:p>
            <a:r>
              <a:rPr lang="el-GR" dirty="0"/>
              <a:t>Είδα πόλεις να βαδίζουν στο σκοτάδι</a:t>
            </a:r>
          </a:p>
          <a:p>
            <a:r>
              <a:rPr lang="el-GR" dirty="0"/>
              <a:t>για να γεμίσουν τους κουβάδες τους με φως</a:t>
            </a:r>
          </a:p>
          <a:p>
            <a:r>
              <a:rPr lang="el-GR" dirty="0"/>
              <a:t>είδα το </a:t>
            </a:r>
            <a:r>
              <a:rPr lang="el-GR" dirty="0" err="1"/>
              <a:t>Μόσταρ</a:t>
            </a:r>
            <a:r>
              <a:rPr lang="el-GR" dirty="0"/>
              <a:t>, είδα το Βελιγράδι</a:t>
            </a:r>
          </a:p>
          <a:p>
            <a:r>
              <a:rPr lang="el-GR" dirty="0"/>
              <a:t>είδα τον Δούναβη να γέρνει τυφλός.</a:t>
            </a:r>
          </a:p>
          <a:p>
            <a:r>
              <a:rPr lang="el-GR" dirty="0"/>
              <a:t>Ο Αξιός, ο Αχελώος και η Κερκίνη</a:t>
            </a:r>
          </a:p>
          <a:p>
            <a:r>
              <a:rPr lang="el-GR" dirty="0"/>
              <a:t>είναι αιχμάλωτοι πολέμου στις τιμές</a:t>
            </a:r>
          </a:p>
          <a:p>
            <a:r>
              <a:rPr lang="el-GR" dirty="0"/>
              <a:t>του χρηματιστηρίου και της βιομηχανίας</a:t>
            </a:r>
          </a:p>
          <a:p>
            <a:r>
              <a:rPr lang="el-GR" dirty="0"/>
              <a:t>και θα ξερνάνε ομολογίες φριχτές.</a:t>
            </a:r>
          </a:p>
          <a:p>
            <a:r>
              <a:rPr lang="el-GR" dirty="0"/>
              <a:t>Το νερό είναι στοιχείο και στοιχειό…</a:t>
            </a:r>
          </a:p>
          <a:p>
            <a:r>
              <a:rPr lang="el-GR" dirty="0"/>
              <a:t>Μα όταν κάποτε θα υψωθεί η ευχή τους</a:t>
            </a:r>
          </a:p>
          <a:p>
            <a:r>
              <a:rPr lang="el-GR" dirty="0"/>
              <a:t>θα πλημμυρίσουν τα νερά, να εκραγούν</a:t>
            </a:r>
          </a:p>
          <a:p>
            <a:r>
              <a:rPr lang="el-GR" dirty="0"/>
              <a:t>θα πάρουν </a:t>
            </a:r>
            <a:r>
              <a:rPr lang="el-GR" dirty="0" err="1"/>
              <a:t>από`κει</a:t>
            </a:r>
            <a:r>
              <a:rPr lang="el-GR" dirty="0"/>
              <a:t> ψηλά όσα ζητήσαν</a:t>
            </a:r>
          </a:p>
          <a:p>
            <a:r>
              <a:rPr lang="el-GR" dirty="0"/>
              <a:t>όσο νερό θα χρειαστεί να ξεπλυθούν.</a:t>
            </a:r>
          </a:p>
        </p:txBody>
      </p:sp>
      <p:sp>
        <p:nvSpPr>
          <p:cNvPr id="4" name="Rectangle 3"/>
          <p:cNvSpPr/>
          <p:nvPr/>
        </p:nvSpPr>
        <p:spPr>
          <a:xfrm>
            <a:off x="6106160" y="621943"/>
            <a:ext cx="5913120" cy="2862322"/>
          </a:xfrm>
          <a:prstGeom prst="rect">
            <a:avLst/>
          </a:prstGeom>
        </p:spPr>
        <p:txBody>
          <a:bodyPr wrap="square">
            <a:spAutoFit/>
          </a:bodyPr>
          <a:lstStyle/>
          <a:p>
            <a:r>
              <a:rPr lang="el-GR" dirty="0"/>
              <a:t>Όποιος βρομίζει το νερό βρομίζει ο ίδιος</a:t>
            </a:r>
          </a:p>
          <a:p>
            <a:r>
              <a:rPr lang="el-GR" dirty="0"/>
              <a:t>και λένε πως το παρατσούκλι του Θεού</a:t>
            </a:r>
          </a:p>
          <a:p>
            <a:r>
              <a:rPr lang="el-GR" dirty="0"/>
              <a:t>κάποια μεγάλη φασαρία είναι εκεί πάνω</a:t>
            </a:r>
          </a:p>
          <a:p>
            <a:r>
              <a:rPr lang="el-GR" dirty="0"/>
              <a:t>η “φασαρία των νερών στους ουρανούς’’.</a:t>
            </a:r>
          </a:p>
          <a:p>
            <a:r>
              <a:rPr lang="el-GR" dirty="0"/>
              <a:t>Το νερό είναι στοιχείο και στοιχειό…</a:t>
            </a:r>
          </a:p>
          <a:p>
            <a:r>
              <a:rPr lang="el-GR" dirty="0"/>
              <a:t>Δίκαια θα ξαφνιαστεί εκείνος που </a:t>
            </a:r>
            <a:r>
              <a:rPr lang="el-GR" dirty="0" err="1"/>
              <a:t>θ`ακούσει</a:t>
            </a:r>
            <a:endParaRPr lang="el-GR" dirty="0"/>
          </a:p>
          <a:p>
            <a:r>
              <a:rPr lang="el-GR" dirty="0"/>
              <a:t>δυνατά στου κάτω κόσμου τις οθόνες</a:t>
            </a:r>
          </a:p>
          <a:p>
            <a:r>
              <a:rPr lang="el-GR" dirty="0"/>
              <a:t>την πρώτη ερώτηση ’’ποιον έχεις ξεδιψάσει’’;</a:t>
            </a:r>
          </a:p>
          <a:p>
            <a:r>
              <a:rPr lang="el-GR" dirty="0"/>
              <a:t>Καθένας μας θα ζυγιστεί με σταγόνες</a:t>
            </a:r>
          </a:p>
          <a:p>
            <a:endParaRPr lang="el-GR" dirty="0"/>
          </a:p>
        </p:txBody>
      </p:sp>
      <p:sp>
        <p:nvSpPr>
          <p:cNvPr id="5" name="Rectangle 4"/>
          <p:cNvSpPr/>
          <p:nvPr/>
        </p:nvSpPr>
        <p:spPr>
          <a:xfrm>
            <a:off x="6106160" y="5217298"/>
            <a:ext cx="6096000" cy="1200329"/>
          </a:xfrm>
          <a:prstGeom prst="rect">
            <a:avLst/>
          </a:prstGeom>
        </p:spPr>
        <p:txBody>
          <a:bodyPr>
            <a:spAutoFit/>
          </a:bodyPr>
          <a:lstStyle/>
          <a:p>
            <a:r>
              <a:rPr lang="el-GR" dirty="0"/>
              <a:t>Ερμηνευτής/συνθέτης/στιχουργός: Θηβαίος Χρήστος</a:t>
            </a:r>
          </a:p>
          <a:p>
            <a:r>
              <a:rPr lang="el-GR" dirty="0"/>
              <a:t>Άλμπουμ: Πέτρινοι κήποι, 2008</a:t>
            </a:r>
          </a:p>
          <a:p>
            <a:r>
              <a:rPr lang="el-GR" dirty="0">
                <a:hlinkClick r:id="rId2"/>
              </a:rPr>
              <a:t>https://</a:t>
            </a:r>
            <a:r>
              <a:rPr lang="el-GR" dirty="0" smtClean="0">
                <a:hlinkClick r:id="rId2"/>
              </a:rPr>
              <a:t>www.youtube.com/watch?v=AOHtlway17A</a:t>
            </a:r>
            <a:endParaRPr lang="el-GR" dirty="0" smtClean="0"/>
          </a:p>
          <a:p>
            <a:endParaRPr lang="el-GR" dirty="0"/>
          </a:p>
        </p:txBody>
      </p:sp>
    </p:spTree>
    <p:extLst>
      <p:ext uri="{BB962C8B-B14F-4D97-AF65-F5344CB8AC3E}">
        <p14:creationId xmlns:p14="http://schemas.microsoft.com/office/powerpoint/2010/main" val="3352623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6320" y="1981200"/>
            <a:ext cx="8453120" cy="1754326"/>
          </a:xfrm>
          <a:prstGeom prst="rect">
            <a:avLst/>
          </a:prstGeom>
          <a:noFill/>
        </p:spPr>
        <p:txBody>
          <a:bodyPr wrap="square" rtlCol="0">
            <a:spAutoFit/>
          </a:bodyPr>
          <a:lstStyle/>
          <a:p>
            <a:r>
              <a:rPr lang="el-GR" sz="3600" dirty="0" smtClean="0"/>
              <a:t>Σας ευχαριστώ!</a:t>
            </a:r>
          </a:p>
          <a:p>
            <a:endParaRPr lang="el-GR" sz="3600" dirty="0"/>
          </a:p>
          <a:p>
            <a:endParaRPr lang="el-GR" dirty="0" smtClean="0"/>
          </a:p>
          <a:p>
            <a:r>
              <a:rPr lang="en-US" dirty="0" smtClean="0"/>
              <a:t>www.eratoioannou.com</a:t>
            </a:r>
            <a:endParaRPr lang="el-GR" dirty="0"/>
          </a:p>
        </p:txBody>
      </p:sp>
      <p:pic>
        <p:nvPicPr>
          <p:cNvPr id="3" name="Picture 2"/>
          <p:cNvPicPr>
            <a:picLocks noChangeAspect="1"/>
          </p:cNvPicPr>
          <p:nvPr/>
        </p:nvPicPr>
        <p:blipFill>
          <a:blip r:embed="rId2"/>
          <a:stretch>
            <a:fillRect/>
          </a:stretch>
        </p:blipFill>
        <p:spPr>
          <a:xfrm>
            <a:off x="2178756" y="5625464"/>
            <a:ext cx="6620830" cy="810838"/>
          </a:xfrm>
          <a:prstGeom prst="rect">
            <a:avLst/>
          </a:prstGeom>
        </p:spPr>
      </p:pic>
      <p:pic>
        <p:nvPicPr>
          <p:cNvPr id="4" name="Picture 3"/>
          <p:cNvPicPr>
            <a:picLocks noChangeAspect="1"/>
          </p:cNvPicPr>
          <p:nvPr/>
        </p:nvPicPr>
        <p:blipFill>
          <a:blip r:embed="rId3"/>
          <a:stretch>
            <a:fillRect/>
          </a:stretch>
        </p:blipFill>
        <p:spPr>
          <a:xfrm>
            <a:off x="5870204" y="392583"/>
            <a:ext cx="5858764" cy="1268078"/>
          </a:xfrm>
          <a:prstGeom prst="rect">
            <a:avLst/>
          </a:prstGeom>
        </p:spPr>
      </p:pic>
      <p:pic>
        <p:nvPicPr>
          <p:cNvPr id="5" name="Picture 4"/>
          <p:cNvPicPr>
            <a:picLocks noChangeAspect="1"/>
          </p:cNvPicPr>
          <p:nvPr/>
        </p:nvPicPr>
        <p:blipFill>
          <a:blip r:embed="rId4"/>
          <a:stretch>
            <a:fillRect/>
          </a:stretch>
        </p:blipFill>
        <p:spPr>
          <a:xfrm>
            <a:off x="9497639" y="5299596"/>
            <a:ext cx="2231329" cy="1030313"/>
          </a:xfrm>
          <a:prstGeom prst="rect">
            <a:avLst/>
          </a:prstGeom>
        </p:spPr>
      </p:pic>
    </p:spTree>
    <p:extLst>
      <p:ext uri="{BB962C8B-B14F-4D97-AF65-F5344CB8AC3E}">
        <p14:creationId xmlns:p14="http://schemas.microsoft.com/office/powerpoint/2010/main" val="413648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2400" y="1720840"/>
            <a:ext cx="8900160" cy="3785652"/>
          </a:xfrm>
          <a:prstGeom prst="rect">
            <a:avLst/>
          </a:prstGeom>
        </p:spPr>
        <p:txBody>
          <a:bodyPr wrap="square">
            <a:spAutoFit/>
          </a:bodyPr>
          <a:lstStyle/>
          <a:p>
            <a:r>
              <a:rPr lang="el-GR" sz="2000" b="1" dirty="0"/>
              <a:t>Τροφή για Σκέψη</a:t>
            </a:r>
          </a:p>
          <a:p>
            <a:endParaRPr lang="el-GR" sz="2000" dirty="0"/>
          </a:p>
          <a:p>
            <a:pPr marL="342900" indent="-342900">
              <a:buFont typeface="Wingdings" panose="05000000000000000000" pitchFamily="2" charset="2"/>
              <a:buChar char="Ø"/>
            </a:pPr>
            <a:r>
              <a:rPr lang="el-GR" sz="2000" dirty="0"/>
              <a:t>Ο άνθρωπος αποτελεί μέρος της «φύσης», του οικοσυστήματος, και </a:t>
            </a:r>
            <a:r>
              <a:rPr lang="el-GR" sz="2000" dirty="0" err="1"/>
              <a:t>αλληλεπιδρά</a:t>
            </a:r>
            <a:r>
              <a:rPr lang="el-GR" sz="2000" dirty="0"/>
              <a:t> με αυτό</a:t>
            </a:r>
          </a:p>
          <a:p>
            <a:pPr marL="342900" indent="-342900">
              <a:buFont typeface="Wingdings" panose="05000000000000000000" pitchFamily="2" charset="2"/>
              <a:buChar char="Ø"/>
            </a:pPr>
            <a:endParaRPr lang="el-GR" sz="2000" dirty="0"/>
          </a:p>
          <a:p>
            <a:pPr marL="342900" indent="-342900">
              <a:buFont typeface="Wingdings" panose="05000000000000000000" pitchFamily="2" charset="2"/>
              <a:buChar char="Ø"/>
            </a:pPr>
            <a:r>
              <a:rPr lang="el-GR" sz="2000" dirty="0"/>
              <a:t>Φυσικό περιβάλλον </a:t>
            </a:r>
            <a:r>
              <a:rPr lang="el-GR" sz="2000" dirty="0" err="1"/>
              <a:t>Versus</a:t>
            </a:r>
            <a:r>
              <a:rPr lang="el-GR" sz="2000" dirty="0"/>
              <a:t>  δομημένο/αστικό περιβάλλον</a:t>
            </a:r>
          </a:p>
          <a:p>
            <a:pPr marL="342900" indent="-342900">
              <a:buFont typeface="Wingdings" panose="05000000000000000000" pitchFamily="2" charset="2"/>
              <a:buChar char="Ø"/>
            </a:pPr>
            <a:endParaRPr lang="el-GR" sz="2000" dirty="0"/>
          </a:p>
          <a:p>
            <a:pPr marL="342900" indent="-342900">
              <a:buFont typeface="Wingdings" panose="05000000000000000000" pitchFamily="2" charset="2"/>
              <a:buChar char="Ø"/>
            </a:pPr>
            <a:r>
              <a:rPr lang="el-GR" sz="2000" dirty="0"/>
              <a:t>Η οικουμενική διάσταση της προστασίας του περιβάλλοντος</a:t>
            </a:r>
          </a:p>
          <a:p>
            <a:pPr marL="342900" indent="-342900">
              <a:buFont typeface="Wingdings" panose="05000000000000000000" pitchFamily="2" charset="2"/>
              <a:buChar char="Ø"/>
            </a:pPr>
            <a:endParaRPr lang="el-GR" sz="2000" dirty="0"/>
          </a:p>
          <a:p>
            <a:pPr marL="342900" indent="-342900">
              <a:buFont typeface="Wingdings" panose="05000000000000000000" pitchFamily="2" charset="2"/>
              <a:buChar char="Ø"/>
            </a:pPr>
            <a:r>
              <a:rPr lang="el-GR" sz="2000" dirty="0"/>
              <a:t>Η μεταφυσική σχέση με τη φύση</a:t>
            </a:r>
          </a:p>
          <a:p>
            <a:pPr marL="342900" indent="-342900">
              <a:buFont typeface="Wingdings" panose="05000000000000000000" pitchFamily="2" charset="2"/>
              <a:buChar char="Ø"/>
            </a:pPr>
            <a:endParaRPr lang="el-GR" sz="2000" dirty="0"/>
          </a:p>
          <a:p>
            <a:pPr marL="342900" indent="-342900">
              <a:buFont typeface="Wingdings" panose="05000000000000000000" pitchFamily="2" charset="2"/>
              <a:buChar char="Ø"/>
            </a:pPr>
            <a:r>
              <a:rPr lang="el-GR" sz="2000" dirty="0"/>
              <a:t>Πρόγονοι – Εμείς – Απόγονοι </a:t>
            </a:r>
          </a:p>
        </p:txBody>
      </p:sp>
      <p:pic>
        <p:nvPicPr>
          <p:cNvPr id="4" name="Picture 3"/>
          <p:cNvPicPr>
            <a:picLocks noChangeAspect="1"/>
          </p:cNvPicPr>
          <p:nvPr/>
        </p:nvPicPr>
        <p:blipFill>
          <a:blip r:embed="rId2"/>
          <a:stretch>
            <a:fillRect/>
          </a:stretch>
        </p:blipFill>
        <p:spPr>
          <a:xfrm>
            <a:off x="9034175" y="4988287"/>
            <a:ext cx="2231329" cy="1036410"/>
          </a:xfrm>
          <a:prstGeom prst="rect">
            <a:avLst/>
          </a:prstGeom>
        </p:spPr>
      </p:pic>
    </p:spTree>
    <p:extLst>
      <p:ext uri="{BB962C8B-B14F-4D97-AF65-F5344CB8AC3E}">
        <p14:creationId xmlns:p14="http://schemas.microsoft.com/office/powerpoint/2010/main" val="3953649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83360" y="1152310"/>
            <a:ext cx="3484880" cy="4029393"/>
          </a:xfrm>
          <a:prstGeom prst="rect">
            <a:avLst/>
          </a:prstGeom>
        </p:spPr>
      </p:pic>
      <p:pic>
        <p:nvPicPr>
          <p:cNvPr id="5" name="Picture 4"/>
          <p:cNvPicPr>
            <a:picLocks noChangeAspect="1"/>
          </p:cNvPicPr>
          <p:nvPr/>
        </p:nvPicPr>
        <p:blipFill>
          <a:blip r:embed="rId3"/>
          <a:stretch>
            <a:fillRect/>
          </a:stretch>
        </p:blipFill>
        <p:spPr>
          <a:xfrm>
            <a:off x="5845857" y="1029967"/>
            <a:ext cx="4767485" cy="4151736"/>
          </a:xfrm>
          <a:prstGeom prst="rect">
            <a:avLst/>
          </a:prstGeom>
        </p:spPr>
      </p:pic>
      <p:pic>
        <p:nvPicPr>
          <p:cNvPr id="6" name="Picture 5"/>
          <p:cNvPicPr>
            <a:picLocks noChangeAspect="1"/>
          </p:cNvPicPr>
          <p:nvPr/>
        </p:nvPicPr>
        <p:blipFill>
          <a:blip r:embed="rId4"/>
          <a:stretch>
            <a:fillRect/>
          </a:stretch>
        </p:blipFill>
        <p:spPr>
          <a:xfrm>
            <a:off x="9186575" y="5267915"/>
            <a:ext cx="2231329" cy="1036410"/>
          </a:xfrm>
          <a:prstGeom prst="rect">
            <a:avLst/>
          </a:prstGeom>
        </p:spPr>
      </p:pic>
    </p:spTree>
    <p:extLst>
      <p:ext uri="{BB962C8B-B14F-4D97-AF65-F5344CB8AC3E}">
        <p14:creationId xmlns:p14="http://schemas.microsoft.com/office/powerpoint/2010/main" val="2210555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51508"/>
            <a:ext cx="11247120" cy="3785652"/>
          </a:xfrm>
          <a:prstGeom prst="rect">
            <a:avLst/>
          </a:prstGeom>
        </p:spPr>
        <p:txBody>
          <a:bodyPr wrap="square">
            <a:spAutoFit/>
          </a:bodyPr>
          <a:lstStyle/>
          <a:p>
            <a:pPr algn="just">
              <a:lnSpc>
                <a:spcPct val="150000"/>
              </a:lnSpc>
              <a:spcAft>
                <a:spcPts val="0"/>
              </a:spcAft>
            </a:pPr>
            <a:r>
              <a:rPr lang="el-GR" sz="2000" dirty="0">
                <a:latin typeface="Calibri" panose="020F0502020204030204" pitchFamily="34" charset="0"/>
                <a:ea typeface="Calibri" panose="020F0502020204030204" pitchFamily="34" charset="0"/>
                <a:cs typeface="Times New Roman" panose="02020603050405020304" pitchFamily="18" charset="0"/>
              </a:rPr>
              <a:t>[…] Για μας, οι στάχτες των προγόνων μας είναι ιερές και οι τόποι όπου αναπαύονται είναι αγιασμένη γη. Εσείς περιπλανιέστε μακριά από τους τάφους των δικών σας, προφανώς χωρίς λύπη. Η θρησκεία σας έχει γραφτεί σε πέτρινες πλάκες από το σιδερένιο χέρι του Θεού σας για να μην τολμήσετε ποτέ να την ξεχάσετε. Ο ερυθρόδερμος άνθρωπος δεν μπόρεσε ποτέ ούτε να την καταλάβει ούτε να τη θυμηθεί. Η δική μας θρησκεία είναι γραμμένη στις καρδιές του λαού μας και αποτελείται από τις παραδόσεις τον προγόνων μας – τα όνειρα που έχει στείλει το Μεγάλο Πνεύμα στους παλαιούς τις επίσημες ώρες της νύχτας, τις οπτασίες των Σοφών μας.</a:t>
            </a:r>
          </a:p>
          <a:p>
            <a:pPr algn="just">
              <a:lnSpc>
                <a:spcPct val="150000"/>
              </a:lnSpc>
              <a:spcAft>
                <a:spcPts val="0"/>
              </a:spcAft>
            </a:pPr>
            <a:r>
              <a:rPr lang="el-GR" sz="20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p:cNvPicPr>
            <a:picLocks noChangeAspect="1"/>
          </p:cNvPicPr>
          <p:nvPr/>
        </p:nvPicPr>
        <p:blipFill>
          <a:blip r:embed="rId2"/>
          <a:stretch>
            <a:fillRect/>
          </a:stretch>
        </p:blipFill>
        <p:spPr>
          <a:xfrm>
            <a:off x="9298335" y="5217115"/>
            <a:ext cx="2231329" cy="1036410"/>
          </a:xfrm>
          <a:prstGeom prst="rect">
            <a:avLst/>
          </a:prstGeom>
        </p:spPr>
      </p:pic>
    </p:spTree>
    <p:extLst>
      <p:ext uri="{BB962C8B-B14F-4D97-AF65-F5344CB8AC3E}">
        <p14:creationId xmlns:p14="http://schemas.microsoft.com/office/powerpoint/2010/main" val="158870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51508"/>
            <a:ext cx="11247120" cy="553998"/>
          </a:xfrm>
          <a:prstGeom prst="rect">
            <a:avLst/>
          </a:prstGeom>
        </p:spPr>
        <p:txBody>
          <a:bodyPr wrap="square">
            <a:spAutoFit/>
          </a:bodyPr>
          <a:lstStyle/>
          <a:p>
            <a:pPr algn="just">
              <a:lnSpc>
                <a:spcPct val="150000"/>
              </a:lnSpc>
              <a:spcAft>
                <a:spcPts val="0"/>
              </a:spcAft>
            </a:pPr>
            <a:r>
              <a:rPr lang="el-GR" sz="20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3" name="Rectangle 2"/>
          <p:cNvSpPr/>
          <p:nvPr/>
        </p:nvSpPr>
        <p:spPr>
          <a:xfrm>
            <a:off x="640080" y="2367171"/>
            <a:ext cx="10708640" cy="3785652"/>
          </a:xfrm>
          <a:prstGeom prst="rect">
            <a:avLst/>
          </a:prstGeom>
        </p:spPr>
        <p:txBody>
          <a:bodyPr wrap="square">
            <a:spAutoFit/>
          </a:bodyPr>
          <a:lstStyle/>
          <a:p>
            <a:pPr algn="just">
              <a:lnSpc>
                <a:spcPct val="150000"/>
              </a:lnSpc>
              <a:spcAft>
                <a:spcPts val="0"/>
              </a:spcAft>
            </a:pPr>
            <a:r>
              <a:rPr lang="el-GR" sz="2000" dirty="0">
                <a:latin typeface="Calibri" panose="020F0502020204030204" pitchFamily="34" charset="0"/>
                <a:ea typeface="Calibri" panose="020F0502020204030204" pitchFamily="34" charset="0"/>
                <a:cs typeface="Times New Roman" panose="02020603050405020304" pitchFamily="18" charset="0"/>
              </a:rPr>
              <a:t>Οι νεκροί σας παύουν να αγαπούν εσάς και τη γη που τους είδε να γεννιούνται από τη στιγμή που περνούν τις πύλες του τάφου και φεύγουν για να πλανηθούν πέρα από τα άστρα. Σύντομα σβήνουν από τη μνήμη σας και δεν ξαναγυρίζουν πια. Οι δικοί μας δεν ξεχνούν ποτέ τον θαυμαστό κόσμο που τους έδωσε τη ζωή. Εξακολουθούν ν’ αγαπούν τις πράσινες αυτές κοιλάδες, αυτά τα μεγαλόπρεπα βουνά, αυτά τα βαθιά φαράγγια, αυτές τις λίμνες και τις ακτές με τις δασωμένες όχθες· φλέγονται πάντα από τρυφερή πονετική αγάπη για τους ζωντανούς που ζουν στη μοναξιά και επιστρέφουν συχνά από τη χώρα των Μακάριων Κυνηγιών για να τους επισκεφθούν, να τους καθοδηγήσουν, να τους παρηγορήσουν και να τους ενθαρρύνουν.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472991" y="5349195"/>
            <a:ext cx="2231329" cy="1036410"/>
          </a:xfrm>
          <a:prstGeom prst="rect">
            <a:avLst/>
          </a:prstGeom>
        </p:spPr>
      </p:pic>
    </p:spTree>
    <p:extLst>
      <p:ext uri="{BB962C8B-B14F-4D97-AF65-F5344CB8AC3E}">
        <p14:creationId xmlns:p14="http://schemas.microsoft.com/office/powerpoint/2010/main" val="371119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280" y="474345"/>
            <a:ext cx="10160000" cy="4093428"/>
          </a:xfrm>
          <a:prstGeom prst="rect">
            <a:avLst/>
          </a:prstGeom>
        </p:spPr>
        <p:txBody>
          <a:bodyPr wrap="square">
            <a:spAutoFit/>
          </a:bodyPr>
          <a:lstStyle/>
          <a:p>
            <a:pPr algn="just"/>
            <a:r>
              <a:rPr lang="el-GR" sz="2000" dirty="0">
                <a:latin typeface="Calibri" panose="020F0502020204030204" pitchFamily="34" charset="0"/>
                <a:cs typeface="Calibri" panose="020F0502020204030204" pitchFamily="34" charset="0"/>
              </a:rPr>
              <a:t>Θα εξετάσουμε την πρότασή σας και, όταν λάβουμε την απόφασή μας, θα σας την ανακοινώσουμε. Αλλά για να τη δεχτούμε, θέτω εγώ ο ίδιος, ήδη από τώρα, τον εξής όρο: να μη μας απαγορευτεί να επισκεπτόμαστε, οποιαδήποτε στιγμή και χωρίς να μας κακοποιούν, τους τάφους των προγόνων μας, των φίλων, των παιδιών μας. Κάθε κομματάκι αυτής της γης είναι ιερό στο πνεύμα του λαού μου. Κάθε βουνοπλαγιά, κάθε κοιλάδα, κάθε πεδιάδα, κάθε άλσος* είναι αγιασμένο από ένα γεγονός, καλό ή κακό, που έχει συντελεστεί πριν </a:t>
            </a:r>
            <a:r>
              <a:rPr lang="el-GR" sz="2000" dirty="0" smtClean="0">
                <a:latin typeface="Calibri" panose="020F0502020204030204" pitchFamily="34" charset="0"/>
                <a:cs typeface="Calibri" panose="020F0502020204030204" pitchFamily="34" charset="0"/>
              </a:rPr>
              <a:t>από πολλά </a:t>
            </a:r>
            <a:r>
              <a:rPr lang="el-GR" sz="2000" dirty="0">
                <a:latin typeface="Calibri" panose="020F0502020204030204" pitchFamily="34" charset="0"/>
                <a:cs typeface="Calibri" panose="020F0502020204030204" pitchFamily="34" charset="0"/>
              </a:rPr>
              <a:t>χρόνια. Ακόμα και τα βράχια που μοιάζουν άφωνα και νεκρά, ιδρώνουν κατά μήκος της σιωπηλής όχθης και ριγούν στην ανάμνηση σημαντικών συμβάντων δεμένων με τη ζωή των δικών μου˙ η γη δέχεται πιο ερωτικά τα δικά μας από τα δικά σας βήματα γιατί είναι πλούσια από τη σκόνη των προγόνων μας και τα γυμνά μας πόδια το νιώθουν αυτό το άγγιγμα της αγάπης. Όλοι αυτοί που έφυγαν, τα παλικάρια μας, οι στοργικές μητέρες μας, οι ευτυχισμένες κόρες με τη χαρούμενη καρδιά, ακόμα και τα μικρά παιδιά που έζησαν εδώ και γνώρισαν μόνο για λίγο τη χαρά, εξακολουθούν ν’ αγαπούν αυτές τις εκτάσεις που σήμερα </a:t>
            </a:r>
            <a:r>
              <a:rPr lang="el-GR" sz="2000" dirty="0" smtClean="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9399935" y="5196795"/>
            <a:ext cx="2231329" cy="1036410"/>
          </a:xfrm>
          <a:prstGeom prst="rect">
            <a:avLst/>
          </a:prstGeom>
        </p:spPr>
      </p:pic>
    </p:spTree>
    <p:extLst>
      <p:ext uri="{BB962C8B-B14F-4D97-AF65-F5344CB8AC3E}">
        <p14:creationId xmlns:p14="http://schemas.microsoft.com/office/powerpoint/2010/main" val="302123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2320" y="474345"/>
            <a:ext cx="10647680" cy="5632311"/>
          </a:xfrm>
          <a:prstGeom prst="rect">
            <a:avLst/>
          </a:prstGeom>
        </p:spPr>
        <p:txBody>
          <a:bodyPr wrap="square">
            <a:spAutoFit/>
          </a:bodyPr>
          <a:lstStyle/>
          <a:p>
            <a:pPr algn="just"/>
            <a:r>
              <a:rPr lang="el-GR" dirty="0"/>
              <a:t>είναι σκυθρωπές και έρημες· κάθε μέρα, την ώρα που πέφτει σ’ αυτές το σκοτάδι, πυκνά </a:t>
            </a:r>
            <a:r>
              <a:rPr lang="el-GR" dirty="0" err="1"/>
              <a:t>πυκνά</a:t>
            </a:r>
            <a:r>
              <a:rPr lang="el-GR" dirty="0"/>
              <a:t> επιστρέφουν τα πνεύματά τους. Όταν ο τελευταίος ερυθρόδερμος θα έχει εξαφανιστεί από την επιφάνεια αυτής της Γης και η ανάμνηση των δικών μου θα έχει γίνει μύθος ανάμεσα στους λευκούς ανθρώπους, αυτές οι όχθες θα μυρμηγκιάζουν από τους αόρατους νεκρούς της φυλής μου και, όταν τα παιδιά των παιδιών σας θα νομίζουν πως είναι μόνα μέσα στους κάμπους, μέσα στα μαγαζιά, μέσα στα εργαστήρια, στους δρόμους ή στη σιωπή αδιαπέραστων δασών, δεν θα είναι όπως νομίζουν. Σ’ όλη τη Γη δεν θα υπάρχει μέρος όπου να μπορούν να βρουν τη μοναξιά. Τη νύχτα, όταν στα χωριά μας και στις πόλεις μας θ’ απλώνεται σιωπή και σεις θα τις νομίζετε έρημες, οι δρόμοι θα είναι γεμάτοι από πλήθη νεκρών που θα επιστρέφουν στα ωραία μέρη που κατείχαν άλλοτε και ακόμα συνεχίζουν ν’ αγαπούν. Ο λευκός άνθρωπος ποτέ δεν θα είναι μόνος. </a:t>
            </a:r>
          </a:p>
          <a:p>
            <a:pPr algn="just"/>
            <a:endParaRPr lang="el-GR" dirty="0"/>
          </a:p>
          <a:p>
            <a:pPr algn="just"/>
            <a:r>
              <a:rPr lang="el-GR" dirty="0"/>
              <a:t>Ας είναι δίκαιος ο λευκός άνθρωπος και ας μεταχειριστεί τον λαό μου με προσοχή γιατί οι νεκροί δεν έχουν απογυμνωθεί από την εξουσία τους. Οι νεκροί είπα; Δεν υπάρχει θάνατος. Μόνο αλλάζει ο κόσμος. </a:t>
            </a:r>
            <a:endParaRPr lang="el-GR" dirty="0" smtClean="0"/>
          </a:p>
          <a:p>
            <a:pPr algn="just"/>
            <a:endParaRPr lang="el-GR" dirty="0"/>
          </a:p>
          <a:p>
            <a:pPr algn="just"/>
            <a:endParaRPr lang="el-GR" dirty="0" smtClean="0"/>
          </a:p>
          <a:p>
            <a:pPr algn="just"/>
            <a:endParaRPr lang="el-GR" dirty="0"/>
          </a:p>
          <a:p>
            <a:pPr algn="just"/>
            <a:r>
              <a:rPr lang="el-GR" dirty="0"/>
              <a:t>Η νύχτα των Ινδιάνων.</a:t>
            </a:r>
          </a:p>
          <a:p>
            <a:pPr algn="just"/>
            <a:r>
              <a:rPr lang="el-GR" dirty="0"/>
              <a:t>Ένας λόγος του 1855</a:t>
            </a:r>
          </a:p>
          <a:p>
            <a:pPr algn="just"/>
            <a:r>
              <a:rPr lang="el-GR" dirty="0" err="1"/>
              <a:t>μτφρ</a:t>
            </a:r>
            <a:r>
              <a:rPr lang="el-GR" dirty="0"/>
              <a:t>. Αλόη Σιδέρη, Άγρα, </a:t>
            </a:r>
          </a:p>
          <a:p>
            <a:pPr algn="just"/>
            <a:r>
              <a:rPr lang="el-GR" dirty="0"/>
              <a:t>Αθήνα, 2009</a:t>
            </a:r>
          </a:p>
          <a:p>
            <a:pPr algn="just"/>
            <a:endParaRPr lang="el-GR" dirty="0"/>
          </a:p>
        </p:txBody>
      </p:sp>
      <p:pic>
        <p:nvPicPr>
          <p:cNvPr id="4" name="Picture 3"/>
          <p:cNvPicPr>
            <a:picLocks noChangeAspect="1"/>
          </p:cNvPicPr>
          <p:nvPr/>
        </p:nvPicPr>
        <p:blipFill>
          <a:blip r:embed="rId2"/>
          <a:stretch>
            <a:fillRect/>
          </a:stretch>
        </p:blipFill>
        <p:spPr>
          <a:xfrm>
            <a:off x="9288175" y="5278075"/>
            <a:ext cx="2231329" cy="1036410"/>
          </a:xfrm>
          <a:prstGeom prst="rect">
            <a:avLst/>
          </a:prstGeom>
        </p:spPr>
      </p:pic>
    </p:spTree>
    <p:extLst>
      <p:ext uri="{BB962C8B-B14F-4D97-AF65-F5344CB8AC3E}">
        <p14:creationId xmlns:p14="http://schemas.microsoft.com/office/powerpoint/2010/main" val="258898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005" y="1354574"/>
            <a:ext cx="4998869" cy="923330"/>
          </a:xfrm>
          <a:prstGeom prst="rect">
            <a:avLst/>
          </a:prstGeom>
        </p:spPr>
        <p:txBody>
          <a:bodyPr wrap="none">
            <a:spAutoFit/>
          </a:bodyPr>
          <a:lstStyle/>
          <a:p>
            <a:r>
              <a:rPr lang="el-GR" dirty="0" err="1" smtClean="0"/>
              <a:t>Ιδεοθύελλα</a:t>
            </a:r>
            <a:r>
              <a:rPr lang="el-GR" dirty="0" smtClean="0"/>
              <a:t> στο </a:t>
            </a:r>
          </a:p>
          <a:p>
            <a:endParaRPr lang="el-GR" dirty="0"/>
          </a:p>
          <a:p>
            <a:r>
              <a:rPr lang="en-US" dirty="0" smtClean="0"/>
              <a:t>https</a:t>
            </a:r>
            <a:r>
              <a:rPr lang="en-US" dirty="0"/>
              <a:t>://padlet.com/roomforartcy/lxc13axwnt4fv1tk</a:t>
            </a:r>
            <a:endParaRPr lang="el-GR" dirty="0"/>
          </a:p>
        </p:txBody>
      </p:sp>
      <p:pic>
        <p:nvPicPr>
          <p:cNvPr id="3" name="Picture 2"/>
          <p:cNvPicPr>
            <a:picLocks noChangeAspect="1"/>
          </p:cNvPicPr>
          <p:nvPr/>
        </p:nvPicPr>
        <p:blipFill>
          <a:blip r:embed="rId2"/>
          <a:stretch>
            <a:fillRect/>
          </a:stretch>
        </p:blipFill>
        <p:spPr>
          <a:xfrm>
            <a:off x="9338975" y="5267915"/>
            <a:ext cx="2231329" cy="1036410"/>
          </a:xfrm>
          <a:prstGeom prst="rect">
            <a:avLst/>
          </a:prstGeom>
        </p:spPr>
      </p:pic>
      <p:pic>
        <p:nvPicPr>
          <p:cNvPr id="4" name="Picture 3"/>
          <p:cNvPicPr>
            <a:picLocks noChangeAspect="1"/>
          </p:cNvPicPr>
          <p:nvPr/>
        </p:nvPicPr>
        <p:blipFill>
          <a:blip r:embed="rId3"/>
          <a:stretch>
            <a:fillRect/>
          </a:stretch>
        </p:blipFill>
        <p:spPr>
          <a:xfrm>
            <a:off x="1064591" y="1354575"/>
            <a:ext cx="4365201" cy="2455426"/>
          </a:xfrm>
          <a:prstGeom prst="rect">
            <a:avLst/>
          </a:prstGeom>
        </p:spPr>
      </p:pic>
      <p:pic>
        <p:nvPicPr>
          <p:cNvPr id="5" name="Picture 4"/>
          <p:cNvPicPr>
            <a:picLocks noChangeAspect="1"/>
          </p:cNvPicPr>
          <p:nvPr/>
        </p:nvPicPr>
        <p:blipFill>
          <a:blip r:embed="rId4"/>
          <a:stretch>
            <a:fillRect/>
          </a:stretch>
        </p:blipFill>
        <p:spPr>
          <a:xfrm>
            <a:off x="5975664" y="2601427"/>
            <a:ext cx="5484772" cy="2824013"/>
          </a:xfrm>
          <a:prstGeom prst="rect">
            <a:avLst/>
          </a:prstGeom>
        </p:spPr>
      </p:pic>
    </p:spTree>
    <p:extLst>
      <p:ext uri="{BB962C8B-B14F-4D97-AF65-F5344CB8AC3E}">
        <p14:creationId xmlns:p14="http://schemas.microsoft.com/office/powerpoint/2010/main" val="28224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551837"/>
            <a:ext cx="6482080" cy="3170099"/>
          </a:xfrm>
          <a:prstGeom prst="rect">
            <a:avLst/>
          </a:prstGeom>
        </p:spPr>
        <p:txBody>
          <a:bodyPr wrap="square">
            <a:spAutoFit/>
          </a:bodyPr>
          <a:lstStyle/>
          <a:p>
            <a:pPr marL="342900" indent="-342900">
              <a:buFont typeface="Wingdings" panose="05000000000000000000" pitchFamily="2" charset="2"/>
              <a:buChar char="Ø"/>
            </a:pPr>
            <a:r>
              <a:rPr lang="el-GR" sz="2000" dirty="0"/>
              <a:t>Σχέση ανθρώπου και φυσικού </a:t>
            </a:r>
            <a:r>
              <a:rPr lang="el-GR" sz="2000" dirty="0" smtClean="0"/>
              <a:t>περιβάλλοντος</a:t>
            </a:r>
          </a:p>
          <a:p>
            <a:pPr marL="342900" indent="-342900">
              <a:buFont typeface="Wingdings" panose="05000000000000000000" pitchFamily="2" charset="2"/>
              <a:buChar char="Ø"/>
            </a:pPr>
            <a:endParaRPr lang="el-GR" sz="2000" dirty="0"/>
          </a:p>
          <a:p>
            <a:pPr marL="342900" indent="-342900">
              <a:buFont typeface="Wingdings" panose="05000000000000000000" pitchFamily="2" charset="2"/>
              <a:buChar char="Ø"/>
            </a:pPr>
            <a:r>
              <a:rPr lang="el-GR" sz="2000" dirty="0"/>
              <a:t>Ανεξέλεγκτη και απερίσκεπτη εκμετάλλευση των φυσικών </a:t>
            </a:r>
            <a:r>
              <a:rPr lang="el-GR" sz="2000" dirty="0" smtClean="0"/>
              <a:t>πόρων</a:t>
            </a:r>
          </a:p>
          <a:p>
            <a:pPr marL="342900" indent="-342900">
              <a:buFont typeface="Wingdings" panose="05000000000000000000" pitchFamily="2" charset="2"/>
              <a:buChar char="Ø"/>
            </a:pPr>
            <a:endParaRPr lang="el-GR" sz="2000" dirty="0"/>
          </a:p>
          <a:p>
            <a:pPr marL="342900" indent="-342900">
              <a:buFont typeface="Wingdings" panose="05000000000000000000" pitchFamily="2" charset="2"/>
              <a:buChar char="Ø"/>
            </a:pPr>
            <a:r>
              <a:rPr lang="el-GR" sz="2000" dirty="0"/>
              <a:t>Αρμονία στη φύση = ισορροπημένη σχέση του ανθρώπου με τη </a:t>
            </a:r>
            <a:r>
              <a:rPr lang="el-GR" sz="2000" dirty="0" smtClean="0"/>
              <a:t>φύση</a:t>
            </a:r>
          </a:p>
          <a:p>
            <a:pPr marL="342900" indent="-342900">
              <a:buFont typeface="Wingdings" panose="05000000000000000000" pitchFamily="2" charset="2"/>
              <a:buChar char="Ø"/>
            </a:pPr>
            <a:endParaRPr lang="el-GR" sz="2000" dirty="0"/>
          </a:p>
          <a:p>
            <a:pPr marL="342900" indent="-342900">
              <a:buFont typeface="Wingdings" panose="05000000000000000000" pitchFamily="2" charset="2"/>
              <a:buChar char="Ø"/>
            </a:pPr>
            <a:r>
              <a:rPr lang="el-GR" sz="2000" dirty="0"/>
              <a:t>Διαφορετικές αντιλήψεις για τη </a:t>
            </a:r>
            <a:r>
              <a:rPr lang="el-GR" sz="2000" dirty="0" smtClean="0"/>
              <a:t>φύση</a:t>
            </a:r>
          </a:p>
          <a:p>
            <a:endParaRPr lang="el-GR" sz="2000" dirty="0"/>
          </a:p>
        </p:txBody>
      </p:sp>
      <p:pic>
        <p:nvPicPr>
          <p:cNvPr id="4" name="Picture 3"/>
          <p:cNvPicPr>
            <a:picLocks noChangeAspect="1"/>
          </p:cNvPicPr>
          <p:nvPr/>
        </p:nvPicPr>
        <p:blipFill>
          <a:blip r:embed="rId2"/>
          <a:stretch>
            <a:fillRect/>
          </a:stretch>
        </p:blipFill>
        <p:spPr>
          <a:xfrm>
            <a:off x="6953298" y="1248259"/>
            <a:ext cx="4353364" cy="3791101"/>
          </a:xfrm>
          <a:prstGeom prst="rect">
            <a:avLst/>
          </a:prstGeom>
        </p:spPr>
      </p:pic>
      <p:pic>
        <p:nvPicPr>
          <p:cNvPr id="5" name="Picture 4"/>
          <p:cNvPicPr>
            <a:picLocks noChangeAspect="1"/>
          </p:cNvPicPr>
          <p:nvPr/>
        </p:nvPicPr>
        <p:blipFill>
          <a:blip r:embed="rId3"/>
          <a:stretch>
            <a:fillRect/>
          </a:stretch>
        </p:blipFill>
        <p:spPr>
          <a:xfrm>
            <a:off x="9448813" y="5203731"/>
            <a:ext cx="2231329" cy="1036410"/>
          </a:xfrm>
          <a:prstGeom prst="rect">
            <a:avLst/>
          </a:prstGeom>
        </p:spPr>
      </p:pic>
    </p:spTree>
    <p:extLst>
      <p:ext uri="{BB962C8B-B14F-4D97-AF65-F5344CB8AC3E}">
        <p14:creationId xmlns:p14="http://schemas.microsoft.com/office/powerpoint/2010/main" val="412324845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1456</TotalTime>
  <Words>1340</Words>
  <Application>Microsoft Office PowerPoint</Application>
  <PresentationFormat>Widescreen</PresentationFormat>
  <Paragraphs>137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Times New Roman</vt:lpstr>
      <vt:lpstr>Tw Cen MT</vt:lpstr>
      <vt:lpstr>Wingdings</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Μητερα γη</dc:title>
  <dc:creator>Teacher</dc:creator>
  <cp:lastModifiedBy>HP</cp:lastModifiedBy>
  <cp:revision>15</cp:revision>
  <dcterms:created xsi:type="dcterms:W3CDTF">2022-11-19T15:51:49Z</dcterms:created>
  <dcterms:modified xsi:type="dcterms:W3CDTF">2025-11-17T11:59:31Z</dcterms:modified>
</cp:coreProperties>
</file>