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75" r:id="rId11"/>
    <p:sldId id="265" r:id="rId12"/>
    <p:sldId id="266" r:id="rId13"/>
    <p:sldId id="281" r:id="rId14"/>
    <p:sldId id="267" r:id="rId15"/>
    <p:sldId id="268" r:id="rId16"/>
    <p:sldId id="280" r:id="rId17"/>
    <p:sldId id="269" r:id="rId18"/>
    <p:sldId id="270" r:id="rId19"/>
    <p:sldId id="282" r:id="rId20"/>
    <p:sldId id="283" r:id="rId21"/>
    <p:sldId id="271" r:id="rId22"/>
    <p:sldId id="284" r:id="rId23"/>
    <p:sldId id="272" r:id="rId24"/>
    <p:sldId id="273" r:id="rId25"/>
    <p:sldId id="277" r:id="rId26"/>
    <p:sldId id="278" r:id="rId27"/>
    <p:sldId id="274" r:id="rId28"/>
    <p:sldId id="285" r:id="rId29"/>
    <p:sldId id="286" r:id="rId30"/>
    <p:sldId id="287" r:id="rId31"/>
    <p:sldId id="288" r:id="rId32"/>
    <p:sldId id="276"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9" autoAdjust="0"/>
    <p:restoredTop sz="94660"/>
  </p:normalViewPr>
  <p:slideViewPr>
    <p:cSldViewPr snapToGrid="0">
      <p:cViewPr varScale="1">
        <p:scale>
          <a:sx n="115" d="100"/>
          <a:sy n="115" d="100"/>
        </p:scale>
        <p:origin x="14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35532B-8509-4357-9C10-1A05E4B27C15}" type="datetimeFigureOut">
              <a:rPr lang="el-GR" smtClean="0"/>
              <a:t>17/11/2025</a:t>
            </a:fld>
            <a:endParaRPr lang="el-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E97AD1-904E-4E77-BF8C-8D41AA034EF4}" type="slidenum">
              <a:rPr lang="el-GR" smtClean="0"/>
              <a:t>‹#›</a:t>
            </a:fld>
            <a:endParaRPr lang="el-GR"/>
          </a:p>
        </p:txBody>
      </p:sp>
    </p:spTree>
    <p:extLst>
      <p:ext uri="{BB962C8B-B14F-4D97-AF65-F5344CB8AC3E}">
        <p14:creationId xmlns:p14="http://schemas.microsoft.com/office/powerpoint/2010/main" val="3880156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D9ED1B2-2CD2-4D37-B15C-64547CCF83F7}" type="datetime1">
              <a:rPr lang="en-US" smtClean="0"/>
              <a:t>11/17/2025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FC58A60-05DB-4708-A1A7-2C755719FF7E}" type="datetime1">
              <a:rPr lang="en-US" smtClean="0"/>
              <a:t>11/17/2025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7407869-B44C-469C-B5A0-8C3DB5D26F49}" type="datetime1">
              <a:rPr lang="en-US" smtClean="0"/>
              <a:t>11/17/2025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4C3D7E53-BF32-4623-AE55-AC3F805FA848}" type="datetime1">
              <a:rPr lang="en-US" smtClean="0"/>
              <a:t>11/17/2025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7CE4B966-2360-4082-9540-18F7BD594E75}" type="datetime1">
              <a:rPr lang="en-US" smtClean="0"/>
              <a:t>11/17/2025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84353A28-E9E7-47A2-B115-849487AE3D3B}" type="datetime1">
              <a:rPr lang="en-US" smtClean="0"/>
              <a:t>11/17/2025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81920AC-3212-4CC0-8858-738B6EB2C173}" type="datetime1">
              <a:rPr lang="en-US" smtClean="0"/>
              <a:t>11/17/2025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E45311-534C-43F5-8B3F-7D4D46C95317}" type="datetime1">
              <a:rPr lang="en-US" smtClean="0"/>
              <a:t>11/17/2025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6C2C469-C937-4349-995F-8775ACCD3DE2}" type="datetime1">
              <a:rPr lang="en-US" smtClean="0"/>
              <a:t>11/17/2025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13FBA6-D728-4AB7-A343-F5C89A6E805B}" type="datetime1">
              <a:rPr lang="en-US" smtClean="0"/>
              <a:t>11/17/2025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25670F2-4384-41DA-A496-CEE3EA5B4D75}" type="datetime1">
              <a:rPr lang="en-US" smtClean="0"/>
              <a:t>11/17/2025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041A4DB-49A7-4EAA-BE81-F5C603125C70}" type="datetime1">
              <a:rPr lang="en-US" smtClean="0"/>
              <a:t>11/17/2025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53913EB-FF21-4DC8-8478-44CEE1630D12}" type="datetime1">
              <a:rPr lang="en-US" smtClean="0"/>
              <a:t>11/17/2025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2EC33E-20EF-4186-A817-845BAAB35765}" type="datetime1">
              <a:rPr lang="en-US" smtClean="0"/>
              <a:t>11/17/2025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8F1ED0F-1904-4AB7-8E90-C1D913BE0A93}" type="datetime1">
              <a:rPr lang="en-US" smtClean="0"/>
              <a:t>11/17/2025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27F45C6-D3C8-4181-B61F-D657FC3B262A}" type="datetime1">
              <a:rPr lang="en-US" smtClean="0"/>
              <a:t>11/17/2025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D0D60289-8A6E-43CB-BD42-2B4705B40DE7}" type="datetime1">
              <a:rPr lang="en-US" smtClean="0"/>
              <a:t>11/17/2025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hf hdr="0" ftr="0" dt="0"/>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eratoioannou@cytanet.com.cy" TargetMode="External"/><Relationship Id="rId2" Type="http://schemas.openxmlformats.org/officeDocument/2006/relationships/hyperlink" Target="http://www.eratoioannou.com/" TargetMode="External"/><Relationship Id="rId1" Type="http://schemas.openxmlformats.org/officeDocument/2006/relationships/slideLayout" Target="../slideLayouts/slideLayout2.xml"/><Relationship Id="rId5" Type="http://schemas.openxmlformats.org/officeDocument/2006/relationships/image" Target="../media/image2.emf"/><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nSpc>
                <a:spcPct val="107000"/>
              </a:lnSpc>
              <a:spcAft>
                <a:spcPts val="800"/>
              </a:spcAft>
            </a:pPr>
            <a:r>
              <a:rPr lang="el-GR" b="1" dirty="0" smtClean="0">
                <a:latin typeface="Calibri" panose="020F0502020204030204" pitchFamily="34" charset="0"/>
                <a:ea typeface="Calibri" panose="020F0502020204030204" pitchFamily="34" charset="0"/>
                <a:cs typeface="Calibri" panose="020F0502020204030204" pitchFamily="34" charset="0"/>
              </a:rPr>
              <a:t>Η Οπτική Γωνία</a:t>
            </a:r>
            <a:r>
              <a:rPr lang="el-GR" sz="4800" dirty="0">
                <a:latin typeface="Calibri" panose="020F0502020204030204" pitchFamily="34" charset="0"/>
                <a:ea typeface="Calibri" panose="020F0502020204030204" pitchFamily="34" charset="0"/>
                <a:cs typeface="Times New Roman" panose="02020603050405020304" pitchFamily="18" charset="0"/>
              </a:rPr>
              <a:t/>
            </a:r>
            <a:br>
              <a:rPr lang="el-GR" sz="4800" dirty="0">
                <a:latin typeface="Calibri" panose="020F0502020204030204" pitchFamily="34" charset="0"/>
                <a:ea typeface="Calibri" panose="020F0502020204030204" pitchFamily="34" charset="0"/>
                <a:cs typeface="Times New Roman" panose="02020603050405020304" pitchFamily="18" charset="0"/>
              </a:rPr>
            </a:br>
            <a:r>
              <a:rPr lang="el-GR" sz="3600" dirty="0" smtClean="0">
                <a:latin typeface="Calibri" panose="020F0502020204030204" pitchFamily="34" charset="0"/>
                <a:ea typeface="Calibri" panose="020F0502020204030204" pitchFamily="34" charset="0"/>
                <a:cs typeface="Times New Roman" panose="02020603050405020304" pitchFamily="18" charset="0"/>
              </a:rPr>
              <a:t>Συντονίστρια Εργαστηρίου: Ερατώ Ιωάννου</a:t>
            </a:r>
            <a:endParaRPr lang="el-GR" sz="3600" dirty="0"/>
          </a:p>
        </p:txBody>
      </p:sp>
      <p:sp>
        <p:nvSpPr>
          <p:cNvPr id="3" name="Subtitle 2"/>
          <p:cNvSpPr>
            <a:spLocks noGrp="1"/>
          </p:cNvSpPr>
          <p:nvPr>
            <p:ph type="subTitle" idx="1"/>
          </p:nvPr>
        </p:nvSpPr>
        <p:spPr>
          <a:xfrm>
            <a:off x="2589213" y="4777379"/>
            <a:ext cx="8915399" cy="1922679"/>
          </a:xfrm>
        </p:spPr>
        <p:txBody>
          <a:bodyPr>
            <a:normAutofit/>
          </a:bodyPr>
          <a:lstStyle/>
          <a:p>
            <a:r>
              <a:rPr lang="el-GR" b="1" dirty="0" smtClean="0"/>
              <a:t>Εργαστήριο Δημιουργικής Γραφής στο πλαίσιο του </a:t>
            </a:r>
            <a:r>
              <a:rPr lang="el-GR" b="1" dirty="0" err="1" smtClean="0"/>
              <a:t>πρότζεκτ</a:t>
            </a:r>
            <a:endParaRPr lang="el-GR" dirty="0"/>
          </a:p>
          <a:p>
            <a:r>
              <a:rPr lang="en-US" b="1" i="1" dirty="0"/>
              <a:t>ARTiculate - an </a:t>
            </a:r>
            <a:r>
              <a:rPr lang="en-US" b="1" i="1" dirty="0" smtClean="0"/>
              <a:t>Alternative </a:t>
            </a:r>
            <a:r>
              <a:rPr lang="en-US" b="1" i="1" dirty="0"/>
              <a:t>Approach for Participation in Democratic </a:t>
            </a:r>
            <a:r>
              <a:rPr lang="en-US" b="1" i="1" dirty="0" smtClean="0"/>
              <a:t>Life</a:t>
            </a:r>
            <a:endParaRPr lang="el-GR" b="1" i="1" dirty="0" smtClean="0"/>
          </a:p>
          <a:p>
            <a:pPr algn="just"/>
            <a:endParaRPr lang="el-GR" sz="1100" i="1" dirty="0" smtClean="0"/>
          </a:p>
          <a:p>
            <a:pPr algn="just"/>
            <a:r>
              <a:rPr lang="el-GR" sz="1100" i="1" dirty="0" smtClean="0"/>
              <a:t>*Οι </a:t>
            </a:r>
            <a:r>
              <a:rPr lang="el-GR" sz="1100" i="1" dirty="0"/>
              <a:t>απόψεις και οι γνώμες που διατυπώνονται εκφράζουν αποκλειστικά τις απόψεις των συντακτών και δεν αντιπροσωπεύουν </a:t>
            </a:r>
            <a:r>
              <a:rPr lang="el-GR" sz="1100" i="1" dirty="0" err="1" smtClean="0"/>
              <a:t>κατ’ανάγκη</a:t>
            </a:r>
            <a:r>
              <a:rPr lang="el-GR" sz="1100" i="1" dirty="0" smtClean="0"/>
              <a:t> </a:t>
            </a:r>
            <a:r>
              <a:rPr lang="el-GR" sz="1100" i="1" dirty="0"/>
              <a:t>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p>
        </p:txBody>
      </p:sp>
      <p:sp>
        <p:nvSpPr>
          <p:cNvPr id="4" name="Slide Number Placeholder 3"/>
          <p:cNvSpPr>
            <a:spLocks noGrp="1"/>
          </p:cNvSpPr>
          <p:nvPr>
            <p:ph type="sldNum" sz="quarter" idx="12"/>
          </p:nvPr>
        </p:nvSpPr>
        <p:spPr/>
        <p:txBody>
          <a:bodyPr/>
          <a:lstStyle/>
          <a:p>
            <a:fld id="{D57F1E4F-1CFF-5643-939E-217C01CDF565}" type="slidenum">
              <a:rPr lang="en-US" smtClean="0"/>
              <a:pPr/>
              <a:t>1</a:t>
            </a:fld>
            <a:endParaRPr lang="en-US" dirty="0"/>
          </a:p>
        </p:txBody>
      </p:sp>
      <p:pic>
        <p:nvPicPr>
          <p:cNvPr id="5" name="Picture 4"/>
          <p:cNvPicPr>
            <a:picLocks noChangeAspect="1"/>
          </p:cNvPicPr>
          <p:nvPr/>
        </p:nvPicPr>
        <p:blipFill>
          <a:blip r:embed="rId2"/>
          <a:stretch>
            <a:fillRect/>
          </a:stretch>
        </p:blipFill>
        <p:spPr>
          <a:xfrm>
            <a:off x="2318415" y="787354"/>
            <a:ext cx="2920259" cy="1356405"/>
          </a:xfrm>
          <a:prstGeom prst="rect">
            <a:avLst/>
          </a:prstGeom>
        </p:spPr>
      </p:pic>
      <p:pic>
        <p:nvPicPr>
          <p:cNvPr id="7" name="Picture 6"/>
          <p:cNvPicPr>
            <a:picLocks noChangeAspect="1"/>
          </p:cNvPicPr>
          <p:nvPr/>
        </p:nvPicPr>
        <p:blipFill>
          <a:blip r:embed="rId3"/>
          <a:stretch>
            <a:fillRect/>
          </a:stretch>
        </p:blipFill>
        <p:spPr>
          <a:xfrm>
            <a:off x="6762184" y="1111526"/>
            <a:ext cx="3429900" cy="1032233"/>
          </a:xfrm>
          <a:prstGeom prst="rect">
            <a:avLst/>
          </a:prstGeom>
        </p:spPr>
      </p:pic>
    </p:spTree>
    <p:extLst>
      <p:ext uri="{BB962C8B-B14F-4D97-AF65-F5344CB8AC3E}">
        <p14:creationId xmlns:p14="http://schemas.microsoft.com/office/powerpoint/2010/main" val="14894714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Παραδείγματα:</a:t>
            </a:r>
            <a:endParaRPr lang="el-GR" dirty="0"/>
          </a:p>
        </p:txBody>
      </p:sp>
      <p:sp>
        <p:nvSpPr>
          <p:cNvPr id="3" name="Content Placeholder 2"/>
          <p:cNvSpPr>
            <a:spLocks noGrp="1"/>
          </p:cNvSpPr>
          <p:nvPr>
            <p:ph idx="1"/>
          </p:nvPr>
        </p:nvSpPr>
        <p:spPr/>
        <p:txBody>
          <a:bodyPr/>
          <a:lstStyle/>
          <a:p>
            <a:pPr algn="just"/>
            <a:r>
              <a:rPr lang="el-GR" sz="2000" dirty="0" smtClean="0"/>
              <a:t>Μικρές Κυρίες - </a:t>
            </a:r>
            <a:r>
              <a:rPr lang="en-US" sz="2000" dirty="0"/>
              <a:t>Louisa May </a:t>
            </a:r>
            <a:r>
              <a:rPr lang="en-US" sz="2000" dirty="0" smtClean="0"/>
              <a:t>Alcott</a:t>
            </a:r>
            <a:endParaRPr lang="el-GR" sz="2000" dirty="0" smtClean="0"/>
          </a:p>
          <a:p>
            <a:pPr algn="just"/>
            <a:r>
              <a:rPr lang="el-GR" sz="2000" dirty="0" smtClean="0"/>
              <a:t>Πόλεμος και Ειρήνη - </a:t>
            </a:r>
            <a:r>
              <a:rPr lang="en-US" sz="2000" dirty="0"/>
              <a:t>Leo </a:t>
            </a:r>
            <a:r>
              <a:rPr lang="en-US" sz="2000" dirty="0" smtClean="0"/>
              <a:t>Tolstoy</a:t>
            </a:r>
          </a:p>
          <a:p>
            <a:pPr algn="just"/>
            <a:r>
              <a:rPr lang="el-GR" sz="2000" dirty="0" smtClean="0"/>
              <a:t>Περηφάνεια και Προκατάληψη - </a:t>
            </a:r>
            <a:r>
              <a:rPr lang="en-US" sz="2000" dirty="0" smtClean="0"/>
              <a:t>Jane Austen</a:t>
            </a:r>
            <a:endParaRPr lang="el-GR" sz="2000" dirty="0" smtClean="0"/>
          </a:p>
          <a:p>
            <a:pPr algn="just"/>
            <a:endParaRPr lang="el-GR" sz="2000" dirty="0"/>
          </a:p>
          <a:p>
            <a:pPr algn="just"/>
            <a:r>
              <a:rPr lang="el-GR" sz="2000" dirty="0" smtClean="0"/>
              <a:t>Χάρι </a:t>
            </a:r>
            <a:r>
              <a:rPr lang="el-GR" sz="2000" dirty="0" err="1" smtClean="0"/>
              <a:t>Πότερ</a:t>
            </a:r>
            <a:r>
              <a:rPr lang="el-GR" sz="2000" dirty="0" smtClean="0"/>
              <a:t> – </a:t>
            </a:r>
            <a:r>
              <a:rPr lang="en-US" sz="2000" dirty="0" smtClean="0"/>
              <a:t>J.K. Rowling</a:t>
            </a:r>
          </a:p>
          <a:p>
            <a:pPr algn="just"/>
            <a:r>
              <a:rPr lang="en-US" sz="2000" dirty="0" smtClean="0"/>
              <a:t>White Teeth – Zadie Smith</a:t>
            </a:r>
          </a:p>
          <a:p>
            <a:pPr marL="0" indent="0">
              <a:buNone/>
            </a:pPr>
            <a:endParaRPr lang="el-GR"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23957825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Αλλά . . . </a:t>
            </a:r>
            <a:br>
              <a:rPr lang="el-GR" dirty="0"/>
            </a:br>
            <a:endParaRPr lang="el-GR" dirty="0"/>
          </a:p>
        </p:txBody>
      </p:sp>
      <p:sp>
        <p:nvSpPr>
          <p:cNvPr id="3" name="Content Placeholder 2"/>
          <p:cNvSpPr>
            <a:spLocks noGrp="1"/>
          </p:cNvSpPr>
          <p:nvPr>
            <p:ph idx="1"/>
          </p:nvPr>
        </p:nvSpPr>
        <p:spPr/>
        <p:txBody>
          <a:bodyPr/>
          <a:lstStyle/>
          <a:p>
            <a:pPr lvl="0"/>
            <a:r>
              <a:rPr lang="el-GR" sz="2000" dirty="0"/>
              <a:t>Η μετάβαση στα συναισθήματα πολλών χαρακτήρων μπορεί να γίνει </a:t>
            </a:r>
            <a:r>
              <a:rPr lang="el-GR" sz="2000" dirty="0" smtClean="0"/>
              <a:t>κουραστική για τον αναγνώστη. </a:t>
            </a:r>
          </a:p>
          <a:p>
            <a:pPr marL="0" lvl="0" indent="0">
              <a:buNone/>
            </a:pPr>
            <a:endParaRPr lang="el-GR" sz="2000" dirty="0"/>
          </a:p>
          <a:p>
            <a:pPr lvl="0"/>
            <a:r>
              <a:rPr lang="el-GR" sz="2000" dirty="0" smtClean="0"/>
              <a:t>Η </a:t>
            </a:r>
            <a:r>
              <a:rPr lang="el-GR" sz="2000" dirty="0"/>
              <a:t>πρόσβαση σε όλα τα συναισθήματα</a:t>
            </a:r>
            <a:r>
              <a:rPr lang="en-US" sz="2000" dirty="0"/>
              <a:t> </a:t>
            </a:r>
            <a:r>
              <a:rPr lang="el-GR" sz="2000" i="1" dirty="0"/>
              <a:t>όλων των</a:t>
            </a:r>
            <a:r>
              <a:rPr lang="en-US" sz="2000" i="1" dirty="0"/>
              <a:t> </a:t>
            </a:r>
            <a:r>
              <a:rPr lang="en-US" sz="2000" dirty="0"/>
              <a:t> </a:t>
            </a:r>
            <a:r>
              <a:rPr lang="el-GR" sz="2000" dirty="0"/>
              <a:t>χαρακτήρων αφαιρεί το μυστήριο, το δράμα, την </a:t>
            </a:r>
            <a:r>
              <a:rPr lang="el-GR" sz="2000" dirty="0" smtClean="0"/>
              <a:t>ένταση</a:t>
            </a:r>
            <a:r>
              <a:rPr lang="en-US" sz="2000" dirty="0" smtClean="0"/>
              <a:t> (Vs Show don’t tell)</a:t>
            </a:r>
            <a:r>
              <a:rPr lang="el-GR" sz="2000" dirty="0" smtClean="0"/>
              <a:t>.</a:t>
            </a:r>
            <a:endParaRPr lang="el-GR" sz="2000" dirty="0"/>
          </a:p>
          <a:p>
            <a:pPr marL="0" indent="0">
              <a:buNone/>
            </a:pPr>
            <a:endParaRPr lang="el-GR"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35850531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u="sng" dirty="0"/>
              <a:t>Η αφήγηση σε τρίτο πρόσωπο (περιορισμένο)</a:t>
            </a:r>
            <a:r>
              <a:rPr lang="el-GR" dirty="0"/>
              <a:t/>
            </a:r>
            <a:br>
              <a:rPr lang="el-GR" dirty="0"/>
            </a:br>
            <a:endParaRPr lang="el-GR" dirty="0"/>
          </a:p>
        </p:txBody>
      </p:sp>
      <p:pic>
        <p:nvPicPr>
          <p:cNvPr id="4" name="Content Placeholder 3"/>
          <p:cNvPicPr>
            <a:picLocks noGrp="1" noChangeAspect="1"/>
          </p:cNvPicPr>
          <p:nvPr>
            <p:ph idx="1"/>
          </p:nvPr>
        </p:nvPicPr>
        <p:blipFill>
          <a:blip r:embed="rId2"/>
          <a:stretch>
            <a:fillRect/>
          </a:stretch>
        </p:blipFill>
        <p:spPr>
          <a:xfrm>
            <a:off x="2592925" y="2548328"/>
            <a:ext cx="5291528" cy="3252865"/>
          </a:xfrm>
          <a:prstGeom prst="rect">
            <a:avLst/>
          </a:prstGeom>
        </p:spPr>
      </p:pic>
      <p:sp>
        <p:nvSpPr>
          <p:cNvPr id="3" name="Slide Number Placeholder 2"/>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36744998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95054" y="656134"/>
            <a:ext cx="5514109" cy="5888444"/>
          </a:xfrm>
          <a:prstGeom prst="rect">
            <a:avLst/>
          </a:prstGeom>
        </p:spPr>
      </p:pic>
      <p:sp>
        <p:nvSpPr>
          <p:cNvPr id="3" name="TextBox 2"/>
          <p:cNvSpPr txBox="1"/>
          <p:nvPr/>
        </p:nvSpPr>
        <p:spPr>
          <a:xfrm>
            <a:off x="7795491" y="6022109"/>
            <a:ext cx="3097323" cy="369332"/>
          </a:xfrm>
          <a:prstGeom prst="rect">
            <a:avLst/>
          </a:prstGeom>
          <a:noFill/>
        </p:spPr>
        <p:txBody>
          <a:bodyPr wrap="none" rtlCol="0">
            <a:spAutoFit/>
          </a:bodyPr>
          <a:lstStyle/>
          <a:p>
            <a:r>
              <a:rPr lang="el-GR" dirty="0" smtClean="0"/>
              <a:t>Χρίστος Ρ. </a:t>
            </a:r>
            <a:r>
              <a:rPr lang="el-GR" dirty="0" err="1" smtClean="0"/>
              <a:t>Τσιαήλης</a:t>
            </a:r>
            <a:r>
              <a:rPr lang="el-GR" dirty="0" smtClean="0"/>
              <a:t>, </a:t>
            </a:r>
            <a:r>
              <a:rPr lang="el-GR" i="1" dirty="0" smtClean="0"/>
              <a:t>Ψωμί</a:t>
            </a:r>
            <a:endParaRPr lang="el-GR" i="1"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2882131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Η ιστορία αφορά «Αυτήν» ή «Αυτόν» </a:t>
            </a:r>
            <a:br>
              <a:rPr lang="el-GR" dirty="0"/>
            </a:br>
            <a:endParaRPr lang="el-GR" dirty="0"/>
          </a:p>
        </p:txBody>
      </p:sp>
      <p:sp>
        <p:nvSpPr>
          <p:cNvPr id="3" name="Content Placeholder 2"/>
          <p:cNvSpPr>
            <a:spLocks noGrp="1"/>
          </p:cNvSpPr>
          <p:nvPr>
            <p:ph idx="1"/>
          </p:nvPr>
        </p:nvSpPr>
        <p:spPr/>
        <p:txBody>
          <a:bodyPr/>
          <a:lstStyle/>
          <a:p>
            <a:pPr lvl="0"/>
            <a:r>
              <a:rPr lang="el-GR" sz="2000" dirty="0"/>
              <a:t>Ο αφηγητής βρίσκεται εκτός της ιστορίας και αφηγείται τις εμπειρίες ενός χαρακτήρα στην </a:t>
            </a:r>
            <a:r>
              <a:rPr lang="el-GR" sz="2000" dirty="0" smtClean="0"/>
              <a:t>ιστορία</a:t>
            </a:r>
            <a:r>
              <a:rPr lang="en-US" sz="2000" dirty="0" smtClean="0"/>
              <a:t>.</a:t>
            </a:r>
            <a:endParaRPr lang="el-GR" sz="2000" dirty="0"/>
          </a:p>
          <a:p>
            <a:pPr lvl="0"/>
            <a:r>
              <a:rPr lang="el-GR" sz="2000" dirty="0"/>
              <a:t>Ο αφηγητής έχει μόνο κάποια, </a:t>
            </a:r>
            <a:r>
              <a:rPr lang="el-GR" sz="2000" dirty="0" smtClean="0"/>
              <a:t>πρόσβαση </a:t>
            </a:r>
            <a:r>
              <a:rPr lang="el-GR" sz="2000" dirty="0"/>
              <a:t>στις σκέψεις και τις εμπειρίες </a:t>
            </a:r>
            <a:r>
              <a:rPr lang="el-GR" sz="2000" dirty="0" smtClean="0"/>
              <a:t>ενός χαρακτήρα της ιστορίας.</a:t>
            </a:r>
            <a:endParaRPr lang="el-GR" sz="2000" dirty="0"/>
          </a:p>
          <a:p>
            <a:pPr lvl="0"/>
            <a:r>
              <a:rPr lang="el-GR" sz="2000" dirty="0"/>
              <a:t>Δημιουργεί την αίσθηση της αντικειμενικότητας, της αποστασιοποίησης από τα δρώμενα.</a:t>
            </a:r>
          </a:p>
          <a:p>
            <a:pPr marL="0" indent="0">
              <a:buNone/>
            </a:pPr>
            <a:endParaRPr lang="el-GR"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28672147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u="sng" dirty="0"/>
              <a:t>Η αφήγηση σε δεύτερο πρόσωπο</a:t>
            </a:r>
            <a:r>
              <a:rPr lang="el-GR" dirty="0"/>
              <a:t/>
            </a:r>
            <a:br>
              <a:rPr lang="el-GR" dirty="0"/>
            </a:br>
            <a:endParaRPr lang="el-GR" dirty="0"/>
          </a:p>
        </p:txBody>
      </p:sp>
      <p:pic>
        <p:nvPicPr>
          <p:cNvPr id="4" name="Content Placeholder 3"/>
          <p:cNvPicPr>
            <a:picLocks noGrp="1" noChangeAspect="1"/>
          </p:cNvPicPr>
          <p:nvPr>
            <p:ph idx="1"/>
          </p:nvPr>
        </p:nvPicPr>
        <p:blipFill>
          <a:blip r:embed="rId2"/>
          <a:stretch>
            <a:fillRect/>
          </a:stretch>
        </p:blipFill>
        <p:spPr>
          <a:xfrm>
            <a:off x="3043004" y="2308485"/>
            <a:ext cx="6389922" cy="3507699"/>
          </a:xfrm>
          <a:prstGeom prst="rect">
            <a:avLst/>
          </a:prstGeom>
        </p:spPr>
      </p:pic>
      <p:sp>
        <p:nvSpPr>
          <p:cNvPr id="3" name="Slide Number Placeholder 2"/>
          <p:cNvSpPr>
            <a:spLocks noGrp="1"/>
          </p:cNvSpPr>
          <p:nvPr>
            <p:ph type="sldNum" sz="quarter" idx="12"/>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30862660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58144" y="455287"/>
            <a:ext cx="5275712" cy="5947425"/>
          </a:xfrm>
          <a:prstGeom prst="rect">
            <a:avLst/>
          </a:prstGeom>
        </p:spPr>
      </p:pic>
      <p:sp>
        <p:nvSpPr>
          <p:cNvPr id="3" name="TextBox 2"/>
          <p:cNvSpPr txBox="1"/>
          <p:nvPr/>
        </p:nvSpPr>
        <p:spPr>
          <a:xfrm>
            <a:off x="3315855" y="6211669"/>
            <a:ext cx="5689600" cy="646331"/>
          </a:xfrm>
          <a:prstGeom prst="rect">
            <a:avLst/>
          </a:prstGeom>
          <a:noFill/>
        </p:spPr>
        <p:txBody>
          <a:bodyPr wrap="square" rtlCol="0">
            <a:spAutoFit/>
          </a:bodyPr>
          <a:lstStyle/>
          <a:p>
            <a:r>
              <a:rPr lang="en-US" dirty="0"/>
              <a:t>Jamaica </a:t>
            </a:r>
            <a:r>
              <a:rPr lang="en-US" dirty="0" smtClean="0"/>
              <a:t>Kincaid</a:t>
            </a:r>
            <a:r>
              <a:rPr lang="el-GR" dirty="0" smtClean="0"/>
              <a:t>, </a:t>
            </a:r>
            <a:r>
              <a:rPr lang="en-US" dirty="0" smtClean="0"/>
              <a:t>Girl (</a:t>
            </a:r>
            <a:r>
              <a:rPr lang="el-GR" dirty="0" smtClean="0"/>
              <a:t>Μετάφραση: Νάνσυ Αγγελή</a:t>
            </a:r>
            <a:endParaRPr lang="el-GR"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16</a:t>
            </a:fld>
            <a:endParaRPr lang="en-US" dirty="0"/>
          </a:p>
        </p:txBody>
      </p:sp>
    </p:spTree>
    <p:extLst>
      <p:ext uri="{BB962C8B-B14F-4D97-AF65-F5344CB8AC3E}">
        <p14:creationId xmlns:p14="http://schemas.microsoft.com/office/powerpoint/2010/main" val="26317003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Το αγαπημένο δεύτερο πρόσωπο …</a:t>
            </a:r>
            <a:endParaRPr lang="el-GR" dirty="0"/>
          </a:p>
        </p:txBody>
      </p:sp>
      <p:sp>
        <p:nvSpPr>
          <p:cNvPr id="3" name="Content Placeholder 2"/>
          <p:cNvSpPr>
            <a:spLocks noGrp="1"/>
          </p:cNvSpPr>
          <p:nvPr>
            <p:ph idx="1"/>
          </p:nvPr>
        </p:nvSpPr>
        <p:spPr/>
        <p:txBody>
          <a:bodyPr/>
          <a:lstStyle/>
          <a:p>
            <a:pPr lvl="0"/>
            <a:r>
              <a:rPr lang="en-US" sz="2400" dirty="0" err="1"/>
              <a:t>Προσδίδει</a:t>
            </a:r>
            <a:r>
              <a:rPr lang="en-US" sz="2400" dirty="0"/>
              <a:t> </a:t>
            </a:r>
            <a:r>
              <a:rPr lang="en-US" sz="2400" dirty="0" err="1"/>
              <a:t>δρ</a:t>
            </a:r>
            <a:r>
              <a:rPr lang="en-US" sz="2400" dirty="0"/>
              <a:t>αματικότητα στην αφήγηση.</a:t>
            </a:r>
            <a:endParaRPr lang="el-GR" sz="2400" dirty="0"/>
          </a:p>
          <a:p>
            <a:pPr lvl="0"/>
            <a:r>
              <a:rPr lang="el-GR" sz="2400" dirty="0"/>
              <a:t>Τραβά τον αναγνώστη στη δράση της ιστορίας</a:t>
            </a:r>
          </a:p>
          <a:p>
            <a:pPr lvl="0"/>
            <a:r>
              <a:rPr lang="en-US" sz="2400" dirty="0" err="1"/>
              <a:t>Κάνει</a:t>
            </a:r>
            <a:r>
              <a:rPr lang="en-US" sz="2400" dirty="0"/>
              <a:t> </a:t>
            </a:r>
            <a:r>
              <a:rPr lang="en-US" sz="2400" dirty="0" err="1"/>
              <a:t>την</a:t>
            </a:r>
            <a:r>
              <a:rPr lang="en-US" sz="2400" dirty="0"/>
              <a:t> </a:t>
            </a:r>
            <a:r>
              <a:rPr lang="en-US" sz="2400" dirty="0" err="1"/>
              <a:t>ιστορί</a:t>
            </a:r>
            <a:r>
              <a:rPr lang="en-US" sz="2400" dirty="0"/>
              <a:t>α </a:t>
            </a:r>
            <a:r>
              <a:rPr lang="en-US" sz="2400" i="1" dirty="0"/>
              <a:t> </a:t>
            </a:r>
            <a:r>
              <a:rPr lang="en-US" sz="2400" dirty="0"/>
              <a:t>προσωπική</a:t>
            </a:r>
            <a:endParaRPr lang="el-GR" sz="2400" dirty="0"/>
          </a:p>
          <a:p>
            <a:pPr lvl="0"/>
            <a:r>
              <a:rPr lang="en-US" sz="2400" dirty="0" err="1"/>
              <a:t>Εκ</a:t>
            </a:r>
            <a:r>
              <a:rPr lang="en-US" sz="2400" dirty="0"/>
              <a:t>πλήσσει τον </a:t>
            </a:r>
            <a:r>
              <a:rPr lang="en-US" sz="2400" dirty="0" smtClean="0"/>
              <a:t>αναγνώστη</a:t>
            </a:r>
            <a:endParaRPr lang="en-US" sz="2400" dirty="0"/>
          </a:p>
          <a:p>
            <a:pPr lvl="0"/>
            <a:r>
              <a:rPr lang="el-GR" sz="2400" dirty="0" smtClean="0"/>
              <a:t>Το </a:t>
            </a:r>
            <a:r>
              <a:rPr lang="el-GR" sz="2400" dirty="0"/>
              <a:t>δεύτερο πρόσωπο ουσιαστικά υποκρύπτει ένα «εγώ» </a:t>
            </a:r>
          </a:p>
          <a:p>
            <a:pPr marL="0" indent="0">
              <a:buNone/>
            </a:pPr>
            <a:endParaRPr lang="el-GR"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17</a:t>
            </a:fld>
            <a:endParaRPr lang="en-US" dirty="0"/>
          </a:p>
        </p:txBody>
      </p:sp>
    </p:spTree>
    <p:extLst>
      <p:ext uri="{BB962C8B-B14F-4D97-AF65-F5344CB8AC3E}">
        <p14:creationId xmlns:p14="http://schemas.microsoft.com/office/powerpoint/2010/main" val="36232157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u="sng" dirty="0"/>
              <a:t>Η αφήγηση σε πρώτο πρόσωπο </a:t>
            </a:r>
            <a:r>
              <a:rPr lang="el-GR" dirty="0"/>
              <a:t/>
            </a:r>
            <a:br>
              <a:rPr lang="el-GR" dirty="0"/>
            </a:br>
            <a:endParaRPr lang="el-GR" dirty="0"/>
          </a:p>
        </p:txBody>
      </p:sp>
      <p:pic>
        <p:nvPicPr>
          <p:cNvPr id="4" name="Content Placeholder 3"/>
          <p:cNvPicPr>
            <a:picLocks noGrp="1" noChangeAspect="1"/>
          </p:cNvPicPr>
          <p:nvPr>
            <p:ph idx="1"/>
          </p:nvPr>
        </p:nvPicPr>
        <p:blipFill>
          <a:blip r:embed="rId2"/>
          <a:stretch>
            <a:fillRect/>
          </a:stretch>
        </p:blipFill>
        <p:spPr>
          <a:xfrm>
            <a:off x="2592925" y="2248525"/>
            <a:ext cx="5892908" cy="3492708"/>
          </a:xfrm>
          <a:prstGeom prst="rect">
            <a:avLst/>
          </a:prstGeom>
        </p:spPr>
      </p:pic>
      <p:sp>
        <p:nvSpPr>
          <p:cNvPr id="3" name="Slide Number Placeholder 2"/>
          <p:cNvSpPr>
            <a:spLocks noGrp="1"/>
          </p:cNvSpPr>
          <p:nvPr>
            <p:ph type="sldNum" sz="quarter" idx="12"/>
          </p:nvPr>
        </p:nvSpPr>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val="32766393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304886" y="1457325"/>
            <a:ext cx="5600700" cy="5400675"/>
          </a:xfrm>
          <a:prstGeom prst="rect">
            <a:avLst/>
          </a:prstGeom>
        </p:spPr>
      </p:pic>
      <p:sp>
        <p:nvSpPr>
          <p:cNvPr id="3" name="TextBox 2"/>
          <p:cNvSpPr txBox="1"/>
          <p:nvPr/>
        </p:nvSpPr>
        <p:spPr>
          <a:xfrm>
            <a:off x="3304887" y="942108"/>
            <a:ext cx="1885954" cy="369455"/>
          </a:xfrm>
          <a:prstGeom prst="rect">
            <a:avLst/>
          </a:prstGeom>
          <a:noFill/>
        </p:spPr>
        <p:txBody>
          <a:bodyPr wrap="square" rtlCol="0">
            <a:spAutoFit/>
          </a:bodyPr>
          <a:lstStyle/>
          <a:p>
            <a:r>
              <a:rPr lang="el-GR" dirty="0" smtClean="0"/>
              <a:t>Μακεδονία</a:t>
            </a:r>
            <a:endParaRPr lang="el-GR"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19</a:t>
            </a:fld>
            <a:endParaRPr lang="en-US" dirty="0"/>
          </a:p>
        </p:txBody>
      </p:sp>
    </p:spTree>
    <p:extLst>
      <p:ext uri="{BB962C8B-B14F-4D97-AF65-F5344CB8AC3E}">
        <p14:creationId xmlns:p14="http://schemas.microsoft.com/office/powerpoint/2010/main" val="4229781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7000"/>
              </a:lnSpc>
              <a:spcAft>
                <a:spcPts val="800"/>
              </a:spcAft>
            </a:pPr>
            <a:r>
              <a:rPr lang="el-GR" u="sng" dirty="0">
                <a:latin typeface="Calibri" panose="020F0502020204030204" pitchFamily="34" charset="0"/>
                <a:ea typeface="Calibri" panose="020F0502020204030204" pitchFamily="34" charset="0"/>
                <a:cs typeface="Calibri" panose="020F0502020204030204" pitchFamily="34" charset="0"/>
              </a:rPr>
              <a:t>Ορισμός της οπτικής γωνίας</a:t>
            </a:r>
            <a:r>
              <a:rPr lang="el-GR" dirty="0">
                <a:latin typeface="Calibri" panose="020F0502020204030204" pitchFamily="34" charset="0"/>
                <a:ea typeface="Calibri" panose="020F0502020204030204" pitchFamily="34" charset="0"/>
                <a:cs typeface="Calibri" panose="020F0502020204030204" pitchFamily="34" charset="0"/>
              </a:rPr>
              <a:t>:</a:t>
            </a:r>
            <a:r>
              <a:rPr lang="el-GR" sz="3200" dirty="0">
                <a:latin typeface="Calibri" panose="020F0502020204030204" pitchFamily="34" charset="0"/>
                <a:ea typeface="Calibri" panose="020F0502020204030204" pitchFamily="34" charset="0"/>
                <a:cs typeface="Times New Roman" panose="02020603050405020304" pitchFamily="18" charset="0"/>
              </a:rPr>
              <a:t/>
            </a:r>
            <a:br>
              <a:rPr lang="el-GR" sz="3200" dirty="0">
                <a:latin typeface="Calibri" panose="020F0502020204030204" pitchFamily="34" charset="0"/>
                <a:ea typeface="Calibri" panose="020F0502020204030204" pitchFamily="34" charset="0"/>
                <a:cs typeface="Times New Roman" panose="02020603050405020304" pitchFamily="18" charset="0"/>
              </a:rPr>
            </a:br>
            <a:endParaRPr lang="el-GR" dirty="0"/>
          </a:p>
        </p:txBody>
      </p:sp>
      <p:sp>
        <p:nvSpPr>
          <p:cNvPr id="3" name="Content Placeholder 2"/>
          <p:cNvSpPr>
            <a:spLocks noGrp="1"/>
          </p:cNvSpPr>
          <p:nvPr>
            <p:ph idx="1"/>
          </p:nvPr>
        </p:nvSpPr>
        <p:spPr/>
        <p:txBody>
          <a:bodyPr>
            <a:normAutofit/>
          </a:bodyPr>
          <a:lstStyle/>
          <a:p>
            <a:pPr lvl="0"/>
            <a:r>
              <a:rPr lang="el-GR" sz="2000" dirty="0"/>
              <a:t>Σε μία συζήτηση ή/και σε μη λογοτεχνικά κείμενα αποτελεί τη θέση/τοποθέτηση πάνω σε ένα συγκεκριμένο θέμα.</a:t>
            </a:r>
          </a:p>
          <a:p>
            <a:pPr marL="0" indent="0">
              <a:buNone/>
            </a:pPr>
            <a:endParaRPr lang="el-GR" sz="2000" dirty="0"/>
          </a:p>
          <a:p>
            <a:pPr lvl="0"/>
            <a:r>
              <a:rPr lang="el-GR" sz="2000" dirty="0"/>
              <a:t>Σε ένα πίνακα ζωγραφικής είναι η πλευρά </a:t>
            </a:r>
            <a:r>
              <a:rPr lang="el-GR" sz="2000" dirty="0" smtClean="0"/>
              <a:t>από την οποία </a:t>
            </a:r>
            <a:r>
              <a:rPr lang="el-GR" sz="2000" dirty="0"/>
              <a:t>επιλέγει ο ζωγράφος να </a:t>
            </a:r>
            <a:r>
              <a:rPr lang="el-GR" sz="2000" dirty="0" smtClean="0"/>
              <a:t>δει και να απεικονίσει </a:t>
            </a:r>
            <a:r>
              <a:rPr lang="el-GR" sz="2000" dirty="0"/>
              <a:t>το αντικείμενο.</a:t>
            </a:r>
          </a:p>
          <a:p>
            <a:pPr marL="0" indent="0">
              <a:buNone/>
            </a:pPr>
            <a:endParaRPr lang="el-GR" sz="2000" dirty="0"/>
          </a:p>
          <a:p>
            <a:r>
              <a:rPr lang="el-GR" sz="2000" dirty="0"/>
              <a:t>Σε ένα λογοτεχνικό κείμενο είναι η θέση του αφηγητή σε σχέση με την </a:t>
            </a:r>
            <a:r>
              <a:rPr lang="el-GR" sz="2000" dirty="0" smtClean="0"/>
              <a:t>ιστορία.</a:t>
            </a:r>
            <a:endParaRPr lang="el-GR" sz="2000"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13679368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43200" y="795337"/>
            <a:ext cx="6705600" cy="5267325"/>
          </a:xfrm>
          <a:prstGeom prst="rect">
            <a:avLst/>
          </a:prstGeom>
        </p:spPr>
      </p:pic>
      <p:sp>
        <p:nvSpPr>
          <p:cNvPr id="3" name="TextBox 2"/>
          <p:cNvSpPr txBox="1"/>
          <p:nvPr/>
        </p:nvSpPr>
        <p:spPr>
          <a:xfrm>
            <a:off x="2613891" y="6169891"/>
            <a:ext cx="8523487" cy="369332"/>
          </a:xfrm>
          <a:prstGeom prst="rect">
            <a:avLst/>
          </a:prstGeom>
          <a:noFill/>
        </p:spPr>
        <p:txBody>
          <a:bodyPr wrap="none" rtlCol="0">
            <a:spAutoFit/>
          </a:bodyPr>
          <a:lstStyle/>
          <a:p>
            <a:r>
              <a:rPr lang="el-GR" dirty="0" err="1" smtClean="0"/>
              <a:t>Μίροσλαβ</a:t>
            </a:r>
            <a:r>
              <a:rPr lang="el-GR" dirty="0" smtClean="0"/>
              <a:t> </a:t>
            </a:r>
            <a:r>
              <a:rPr lang="el-GR" dirty="0" err="1" smtClean="0"/>
              <a:t>Πένκοφ</a:t>
            </a:r>
            <a:r>
              <a:rPr lang="el-GR" dirty="0" smtClean="0"/>
              <a:t>, </a:t>
            </a:r>
            <a:r>
              <a:rPr lang="el-GR" i="1" dirty="0" smtClean="0"/>
              <a:t>Ανατολικά της Δύσης </a:t>
            </a:r>
            <a:r>
              <a:rPr lang="el-GR" dirty="0" smtClean="0"/>
              <a:t>(Μετάφραση: Άκης </a:t>
            </a:r>
            <a:r>
              <a:rPr lang="el-GR" dirty="0" err="1" smtClean="0"/>
              <a:t>Παπαντώνης</a:t>
            </a:r>
            <a:r>
              <a:rPr lang="el-GR" dirty="0" smtClean="0"/>
              <a:t>)</a:t>
            </a:r>
            <a:endParaRPr lang="el-GR"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val="28213961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Το «εγώ» είναι χαρακτήρας στην ιστορία η οποία σχετίζεται άμεσα με τις εμπειρίες του.</a:t>
            </a:r>
            <a:br>
              <a:rPr lang="el-GR" dirty="0"/>
            </a:br>
            <a:endParaRPr lang="el-GR" dirty="0"/>
          </a:p>
        </p:txBody>
      </p:sp>
      <p:sp>
        <p:nvSpPr>
          <p:cNvPr id="3" name="Content Placeholder 2"/>
          <p:cNvSpPr>
            <a:spLocks noGrp="1"/>
          </p:cNvSpPr>
          <p:nvPr>
            <p:ph idx="1"/>
          </p:nvPr>
        </p:nvSpPr>
        <p:spPr/>
        <p:txBody>
          <a:bodyPr/>
          <a:lstStyle/>
          <a:p>
            <a:pPr lvl="0"/>
            <a:r>
              <a:rPr lang="el-GR" sz="2000" dirty="0"/>
              <a:t>Έχει τη δύναμη της προσωπικής μαρτυρίας.</a:t>
            </a:r>
          </a:p>
          <a:p>
            <a:pPr lvl="0"/>
            <a:r>
              <a:rPr lang="el-GR" sz="2000" dirty="0"/>
              <a:t>Εξασφαλίζει αμεσότητα, πειστικότητα και αληθοφάνεια στην αφήγηση.</a:t>
            </a:r>
          </a:p>
          <a:p>
            <a:pPr lvl="0"/>
            <a:r>
              <a:rPr lang="el-GR" sz="2000" dirty="0"/>
              <a:t>Προσδίδει στην αφήγηση εμπιστευτικό, εξομολογητικό χαρακτήρα </a:t>
            </a:r>
          </a:p>
          <a:p>
            <a:pPr lvl="0"/>
            <a:r>
              <a:rPr lang="el-GR" sz="2000" dirty="0"/>
              <a:t>Η αφήγηση σε πρώτο πρόσωπο ή η ταυτότητα αφηγητή και ήρωα δεν σημαίνει απαραιτήτως ότι η αφήγηση είναι εστιασμένη στον ήρωα.</a:t>
            </a:r>
          </a:p>
          <a:p>
            <a:pPr marL="0" indent="0">
              <a:buNone/>
            </a:pPr>
            <a:endParaRPr lang="el-GR"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21</a:t>
            </a:fld>
            <a:endParaRPr lang="en-US" dirty="0"/>
          </a:p>
        </p:txBody>
      </p:sp>
    </p:spTree>
    <p:extLst>
      <p:ext uri="{BB962C8B-B14F-4D97-AF65-F5344CB8AC3E}">
        <p14:creationId xmlns:p14="http://schemas.microsoft.com/office/powerpoint/2010/main" val="11644165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82982" y="563418"/>
            <a:ext cx="6761018" cy="5922134"/>
          </a:xfrm>
          <a:prstGeom prst="rect">
            <a:avLst/>
          </a:prstGeom>
        </p:spPr>
        <p:txBody>
          <a:bodyPr wrap="square">
            <a:spAutoFit/>
          </a:bodyPr>
          <a:lstStyle/>
          <a:p>
            <a:pPr marL="2045335" marR="2045335" algn="ctr">
              <a:spcBef>
                <a:spcPts val="385"/>
              </a:spcBef>
              <a:spcAft>
                <a:spcPts val="0"/>
              </a:spcAft>
            </a:pPr>
            <a:r>
              <a:rPr lang="el-GR" sz="1400" b="1" kern="0" dirty="0">
                <a:solidFill>
                  <a:srgbClr val="050505"/>
                </a:solidFill>
                <a:latin typeface="Cambria" panose="02040503050406030204" pitchFamily="18" charset="0"/>
                <a:ea typeface="Cambria" panose="02040503050406030204" pitchFamily="18" charset="0"/>
                <a:cs typeface="Cambria" panose="02040503050406030204" pitchFamily="18" charset="0"/>
              </a:rPr>
              <a:t>Κεφάλαιο 1</a:t>
            </a:r>
            <a:endParaRPr lang="el-GR" sz="1400" b="1" kern="0" dirty="0">
              <a:latin typeface="Cambria" panose="02040503050406030204" pitchFamily="18" charset="0"/>
              <a:ea typeface="Cambria" panose="02040503050406030204" pitchFamily="18" charset="0"/>
              <a:cs typeface="Cambria" panose="02040503050406030204" pitchFamily="18" charset="0"/>
            </a:endParaRPr>
          </a:p>
          <a:p>
            <a:pPr marL="72390">
              <a:spcBef>
                <a:spcPts val="50"/>
              </a:spcBef>
              <a:spcAft>
                <a:spcPts val="0"/>
              </a:spcAft>
            </a:pPr>
            <a:r>
              <a:rPr lang="el-GR" sz="1400" b="1" dirty="0">
                <a:latin typeface="Cambria" panose="02040503050406030204" pitchFamily="18" charset="0"/>
                <a:ea typeface="Calibri" panose="020F0502020204030204" pitchFamily="34" charset="0"/>
              </a:rPr>
              <a:t> </a:t>
            </a:r>
            <a:endParaRPr lang="el-GR" sz="1400" dirty="0">
              <a:latin typeface="Calibri" panose="020F0502020204030204" pitchFamily="34" charset="0"/>
              <a:ea typeface="Calibri" panose="020F0502020204030204" pitchFamily="34" charset="0"/>
            </a:endParaRPr>
          </a:p>
          <a:p>
            <a:pPr marL="72390" marR="68580" algn="just">
              <a:spcAft>
                <a:spcPts val="0"/>
              </a:spcAft>
            </a:pPr>
            <a:r>
              <a:rPr lang="el-GR" sz="1400" dirty="0">
                <a:latin typeface="Calibri" panose="020F0502020204030204" pitchFamily="34" charset="0"/>
                <a:ea typeface="Calibri" panose="020F0502020204030204" pitchFamily="34" charset="0"/>
              </a:rPr>
              <a:t>ΑΝ θέλετε λοιπόν στ' αλήθεια να τ' ακούσετε, τότε πρώτο και κύριο μπορεί να περιμένετε πως θα σας πω πού γεννήθηκα, και τι φρίκη που ήτανε τα παιδικά μου χρόνια, και τι φτιάχνανε οι δικοί μου και τα ρέστα πριν με κάνουνε, κι ένα σωρό αηδίες και ξεράσματα καταπώς στο Δαβίδ </a:t>
            </a:r>
            <a:r>
              <a:rPr lang="el-GR" sz="1400" dirty="0" err="1">
                <a:latin typeface="Calibri" panose="020F0502020204030204" pitchFamily="34" charset="0"/>
                <a:ea typeface="Calibri" panose="020F0502020204030204" pitchFamily="34" charset="0"/>
              </a:rPr>
              <a:t>Κόπερφηλντ</a:t>
            </a:r>
            <a:r>
              <a:rPr lang="el-GR" sz="1400" dirty="0">
                <a:latin typeface="Calibri" panose="020F0502020204030204" pitchFamily="34" charset="0"/>
                <a:ea typeface="Calibri" panose="020F0502020204030204" pitchFamily="34" charset="0"/>
              </a:rPr>
              <a:t>, όμως δεν έχω όρεξη να πιάνω τέτοιες ιστορίες. Πριν απ' όλα, αυτά τα πράματα τα βαριέμαι όσο δεν παίρνει, κι έπειτα είναι κι οι γονείς μου, που θα κατεβάζανε από δυο αιμορραγίες ο καθένας αν έλεγα τίποτα πολύ προσωπικό για λόγου τους. Τσαντίζονται πολύ με κάτι τέτοια, ιδίως ο πατέρας μου. Δε λέω, είναι </a:t>
            </a:r>
            <a:r>
              <a:rPr lang="el-GR" sz="1400" i="1" dirty="0">
                <a:latin typeface="Calibri" panose="020F0502020204030204" pitchFamily="34" charset="0"/>
                <a:ea typeface="Calibri" panose="020F0502020204030204" pitchFamily="34" charset="0"/>
              </a:rPr>
              <a:t>εντάξει </a:t>
            </a:r>
            <a:r>
              <a:rPr lang="el-GR" sz="1400" dirty="0">
                <a:latin typeface="Calibri" panose="020F0502020204030204" pitchFamily="34" charset="0"/>
                <a:ea typeface="Calibri" panose="020F0502020204030204" pitchFamily="34" charset="0"/>
              </a:rPr>
              <a:t>να πούμε, αλλά μυγιάγγιχτοι του κερατά. Κι έπειτα, διάολε, δεν είπαμε να σας αραδιάσω ολόκληρη αυτοβιογραφία ή ξέρω </a:t>
            </a:r>
            <a:r>
              <a:rPr lang="el-GR" sz="1400" dirty="0" err="1">
                <a:latin typeface="Calibri" panose="020F0502020204030204" pitchFamily="34" charset="0"/>
                <a:ea typeface="Calibri" panose="020F0502020204030204" pitchFamily="34" charset="0"/>
              </a:rPr>
              <a:t>γω</a:t>
            </a:r>
            <a:r>
              <a:rPr lang="el-GR" sz="1400" dirty="0">
                <a:latin typeface="Calibri" panose="020F0502020204030204" pitchFamily="34" charset="0"/>
                <a:ea typeface="Calibri" panose="020F0502020204030204" pitchFamily="34" charset="0"/>
              </a:rPr>
              <a:t> τι. Θα σας μιλήσω μονάχα για κείνα τα τρελά που μου συμβήκανε γύρω στα περσινά Χριστούγεννα, και μετά με πήρε η κάτω βόλτα και με φέρανε </a:t>
            </a:r>
            <a:r>
              <a:rPr lang="el-GR" sz="1400" dirty="0" err="1">
                <a:latin typeface="Calibri" panose="020F0502020204030204" pitchFamily="34" charset="0"/>
                <a:ea typeface="Calibri" panose="020F0502020204030204" pitchFamily="34" charset="0"/>
              </a:rPr>
              <a:t>δωπέρα</a:t>
            </a:r>
            <a:r>
              <a:rPr lang="el-GR" sz="1400" dirty="0">
                <a:latin typeface="Calibri" panose="020F0502020204030204" pitchFamily="34" charset="0"/>
                <a:ea typeface="Calibri" panose="020F0502020204030204" pitchFamily="34" charset="0"/>
              </a:rPr>
              <a:t> να καλμάρω. Θέλω να πω, τα ίδια είπα και στο D.B., κι αυτός στο κάτω κάτω είναι </a:t>
            </a:r>
            <a:r>
              <a:rPr lang="el-GR" sz="1400" i="1" dirty="0">
                <a:latin typeface="Calibri" panose="020F0502020204030204" pitchFamily="34" charset="0"/>
                <a:ea typeface="Calibri" panose="020F0502020204030204" pitchFamily="34" charset="0"/>
              </a:rPr>
              <a:t>αδερφός </a:t>
            </a:r>
            <a:r>
              <a:rPr lang="el-GR" sz="1400" dirty="0">
                <a:latin typeface="Calibri" panose="020F0502020204030204" pitchFamily="34" charset="0"/>
                <a:ea typeface="Calibri" panose="020F0502020204030204" pitchFamily="34" charset="0"/>
              </a:rPr>
              <a:t>μου να πούμε. Μένει στο Χόλυγουντ. Δεν είναι και πολύ μακριά από τούτο το </a:t>
            </a:r>
            <a:r>
              <a:rPr lang="el-GR" sz="1400" dirty="0" err="1">
                <a:latin typeface="Calibri" panose="020F0502020204030204" pitchFamily="34" charset="0"/>
                <a:ea typeface="Calibri" panose="020F0502020204030204" pitchFamily="34" charset="0"/>
              </a:rPr>
              <a:t>βρωμότοπο</a:t>
            </a:r>
            <a:r>
              <a:rPr lang="el-GR" sz="1400" dirty="0">
                <a:latin typeface="Calibri" panose="020F0502020204030204" pitchFamily="34" charset="0"/>
                <a:ea typeface="Calibri" panose="020F0502020204030204" pitchFamily="34" charset="0"/>
              </a:rPr>
              <a:t>, και πετάγεται κάθε σαββατοκύριακο και με βλέπει. Θα με πάει σπίτι με τ' αμάξι του άμα γυρίσω σπίτι, μπορεί τον άλλο μήνα. Τώρα έχει </a:t>
            </a:r>
            <a:r>
              <a:rPr lang="el-GR" sz="1400" dirty="0" err="1">
                <a:latin typeface="Calibri" panose="020F0502020204030204" pitchFamily="34" charset="0"/>
                <a:ea typeface="Calibri" panose="020F0502020204030204" pitchFamily="34" charset="0"/>
              </a:rPr>
              <a:t>τζάγκουαρ</a:t>
            </a:r>
            <a:r>
              <a:rPr lang="el-GR" sz="1400" dirty="0">
                <a:latin typeface="Calibri" panose="020F0502020204030204" pitchFamily="34" charset="0"/>
                <a:ea typeface="Calibri" panose="020F0502020204030204" pitchFamily="34" charset="0"/>
              </a:rPr>
              <a:t>. Ένα από κείνα τα εγγλέζικα μαραφέτια που το πατάνε διακόσα μίλια την ώρα. Την πλήρωσε ένα διάολο λεφτά, κάπου τέσσερις χιλιάδες δολάρια. Όμως τώρα έχει παρά με ουρά. Όχι όπως άλλοτε. Τότε ήτανε μονάχα ένας κανονικός συγγραφέας, όταν έμενε ακόμα σπίτι. Είχε γράψει κι ένα τρομερό βιβλίο με διηγήματα, </a:t>
            </a:r>
            <a:r>
              <a:rPr lang="el-GR" sz="1400" i="1" dirty="0">
                <a:latin typeface="Calibri" panose="020F0502020204030204" pitchFamily="34" charset="0"/>
                <a:ea typeface="Calibri" panose="020F0502020204030204" pitchFamily="34" charset="0"/>
              </a:rPr>
              <a:t>Το Μυστικό Χρυσόψαρο</a:t>
            </a:r>
            <a:r>
              <a:rPr lang="el-GR" sz="1400" dirty="0">
                <a:latin typeface="Calibri" panose="020F0502020204030204" pitchFamily="34" charset="0"/>
                <a:ea typeface="Calibri" panose="020F0502020204030204" pitchFamily="34" charset="0"/>
              </a:rPr>
              <a:t>, αν δεν το '</a:t>
            </a:r>
            <a:r>
              <a:rPr lang="el-GR" sz="1400" dirty="0" err="1">
                <a:latin typeface="Calibri" panose="020F0502020204030204" pitchFamily="34" charset="0"/>
                <a:ea typeface="Calibri" panose="020F0502020204030204" pitchFamily="34" charset="0"/>
              </a:rPr>
              <a:t>χετε</a:t>
            </a:r>
            <a:r>
              <a:rPr lang="el-GR" sz="1400" dirty="0">
                <a:latin typeface="Calibri" panose="020F0502020204030204" pitchFamily="34" charset="0"/>
                <a:ea typeface="Calibri" panose="020F0502020204030204" pitchFamily="34" charset="0"/>
              </a:rPr>
              <a:t> ακουστά. Το καλύτερο εκεί μέσα ήτανε «Το Μυστικό Χρυσόψαρο». Έλεγε για ένα πιτσιρίκι που δεν άφηνε </a:t>
            </a:r>
            <a:r>
              <a:rPr lang="el-GR" sz="1400" dirty="0" err="1">
                <a:latin typeface="Calibri" panose="020F0502020204030204" pitchFamily="34" charset="0"/>
                <a:ea typeface="Calibri" panose="020F0502020204030204" pitchFamily="34" charset="0"/>
              </a:rPr>
              <a:t>κανένανε</a:t>
            </a:r>
            <a:r>
              <a:rPr lang="el-GR" sz="1400" dirty="0">
                <a:latin typeface="Calibri" panose="020F0502020204030204" pitchFamily="34" charset="0"/>
                <a:ea typeface="Calibri" panose="020F0502020204030204" pitchFamily="34" charset="0"/>
              </a:rPr>
              <a:t> να κοιτάξει το χρυσόψαρό του, γιατί το '</a:t>
            </a:r>
            <a:r>
              <a:rPr lang="el-GR" sz="1400" dirty="0" err="1">
                <a:latin typeface="Calibri" panose="020F0502020204030204" pitchFamily="34" charset="0"/>
                <a:ea typeface="Calibri" panose="020F0502020204030204" pitchFamily="34" charset="0"/>
              </a:rPr>
              <a:t>χε</a:t>
            </a:r>
            <a:r>
              <a:rPr lang="el-GR" sz="1400" dirty="0">
                <a:latin typeface="Calibri" panose="020F0502020204030204" pitchFamily="34" charset="0"/>
                <a:ea typeface="Calibri" panose="020F0502020204030204" pitchFamily="34" charset="0"/>
              </a:rPr>
              <a:t> αγοράσει με δικά του λεφτά. Με πέθανε. Τώρα είναι στο Χόλυγουντ, ο D.B., και κάνει την πουτάνα. Αν υπάρχει κάτι που σιχαίνομαι είναι ο </a:t>
            </a:r>
            <a:r>
              <a:rPr lang="el-GR" sz="1400" dirty="0" err="1">
                <a:latin typeface="Calibri" panose="020F0502020204030204" pitchFamily="34" charset="0"/>
                <a:ea typeface="Calibri" panose="020F0502020204030204" pitchFamily="34" charset="0"/>
              </a:rPr>
              <a:t>σινεμάς</a:t>
            </a:r>
            <a:r>
              <a:rPr lang="el-GR" sz="1400" dirty="0">
                <a:latin typeface="Calibri" panose="020F0502020204030204" pitchFamily="34" charset="0"/>
                <a:ea typeface="Calibri" panose="020F0502020204030204" pitchFamily="34" charset="0"/>
              </a:rPr>
              <a:t>. Ούτε να τον ακούω δε</a:t>
            </a:r>
            <a:r>
              <a:rPr lang="el-GR" sz="1400" spc="-35" dirty="0">
                <a:latin typeface="Calibri" panose="020F0502020204030204" pitchFamily="34" charset="0"/>
                <a:ea typeface="Calibri" panose="020F0502020204030204" pitchFamily="34" charset="0"/>
              </a:rPr>
              <a:t> </a:t>
            </a:r>
            <a:r>
              <a:rPr lang="el-GR" sz="1400" dirty="0">
                <a:latin typeface="Calibri" panose="020F0502020204030204" pitchFamily="34" charset="0"/>
                <a:ea typeface="Calibri" panose="020F0502020204030204" pitchFamily="34" charset="0"/>
              </a:rPr>
              <a:t>θέλω</a:t>
            </a:r>
            <a:r>
              <a:rPr lang="el-GR" sz="1400" dirty="0" smtClean="0">
                <a:latin typeface="Calibri" panose="020F0502020204030204" pitchFamily="34" charset="0"/>
                <a:ea typeface="Calibri" panose="020F0502020204030204" pitchFamily="34" charset="0"/>
              </a:rPr>
              <a:t>.</a:t>
            </a:r>
            <a:endParaRPr lang="en-US" sz="1400" dirty="0" smtClean="0">
              <a:latin typeface="Calibri" panose="020F0502020204030204" pitchFamily="34" charset="0"/>
              <a:ea typeface="Calibri" panose="020F0502020204030204" pitchFamily="34" charset="0"/>
            </a:endParaRPr>
          </a:p>
          <a:p>
            <a:pPr marL="72390" marR="68580" algn="just">
              <a:spcAft>
                <a:spcPts val="0"/>
              </a:spcAft>
            </a:pPr>
            <a:endParaRPr lang="en-US" sz="1400" dirty="0">
              <a:effectLst/>
              <a:latin typeface="Calibri" panose="020F0502020204030204" pitchFamily="34" charset="0"/>
              <a:ea typeface="Calibri" panose="020F0502020204030204" pitchFamily="34" charset="0"/>
            </a:endParaRPr>
          </a:p>
          <a:p>
            <a:pPr marL="72390" marR="68580" algn="just">
              <a:spcAft>
                <a:spcPts val="0"/>
              </a:spcAft>
            </a:pPr>
            <a:r>
              <a:rPr lang="en-US" sz="1400" dirty="0" smtClean="0">
                <a:latin typeface="Calibri" panose="020F0502020204030204" pitchFamily="34" charset="0"/>
                <a:ea typeface="Calibri" panose="020F0502020204030204" pitchFamily="34" charset="0"/>
              </a:rPr>
              <a:t>J.D. Salinger, </a:t>
            </a:r>
            <a:r>
              <a:rPr lang="el-GR" sz="1400" dirty="0" smtClean="0">
                <a:latin typeface="Calibri" panose="020F0502020204030204" pitchFamily="34" charset="0"/>
                <a:ea typeface="Calibri" panose="020F0502020204030204" pitchFamily="34" charset="0"/>
              </a:rPr>
              <a:t>Ο Φύλακας στη Σίκαλη (Μετάφραση: Τζένη Μαστοράκη)</a:t>
            </a:r>
            <a:endParaRPr lang="el-GR" sz="1400" dirty="0">
              <a:effectLst/>
              <a:latin typeface="Calibri" panose="020F0502020204030204" pitchFamily="34" charset="0"/>
              <a:ea typeface="Calibri" panose="020F0502020204030204" pitchFamily="34" charset="0"/>
            </a:endParaRPr>
          </a:p>
        </p:txBody>
      </p:sp>
      <p:sp>
        <p:nvSpPr>
          <p:cNvPr id="3" name="Slide Number Placeholder 2"/>
          <p:cNvSpPr>
            <a:spLocks noGrp="1"/>
          </p:cNvSpPr>
          <p:nvPr>
            <p:ph type="sldNum" sz="quarter" idx="12"/>
          </p:nvPr>
        </p:nvSpPr>
        <p:spPr/>
        <p:txBody>
          <a:bodyPr/>
          <a:lstStyle/>
          <a:p>
            <a:fld id="{D57F1E4F-1CFF-5643-939E-217C01CDF565}" type="slidenum">
              <a:rPr lang="en-US" smtClean="0"/>
              <a:pPr/>
              <a:t>22</a:t>
            </a:fld>
            <a:endParaRPr lang="en-US" dirty="0"/>
          </a:p>
        </p:txBody>
      </p:sp>
    </p:spTree>
    <p:extLst>
      <p:ext uri="{BB962C8B-B14F-4D97-AF65-F5344CB8AC3E}">
        <p14:creationId xmlns:p14="http://schemas.microsoft.com/office/powerpoint/2010/main" val="15843528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Όμως . . . </a:t>
            </a:r>
            <a:br>
              <a:rPr lang="el-GR" dirty="0"/>
            </a:br>
            <a:endParaRPr lang="el-GR" dirty="0"/>
          </a:p>
        </p:txBody>
      </p:sp>
      <p:sp>
        <p:nvSpPr>
          <p:cNvPr id="3" name="Content Placeholder 2"/>
          <p:cNvSpPr>
            <a:spLocks noGrp="1"/>
          </p:cNvSpPr>
          <p:nvPr>
            <p:ph idx="1"/>
          </p:nvPr>
        </p:nvSpPr>
        <p:spPr/>
        <p:txBody>
          <a:bodyPr/>
          <a:lstStyle/>
          <a:p>
            <a:pPr algn="just"/>
            <a:r>
              <a:rPr lang="el-GR" sz="2000" dirty="0"/>
              <a:t>Οι αφηγητές πρώτου προσώπου δεν μπορούν να βρίσκονται παντού ταυτόχρονα και έτσι δεν μπορούν να πάρουν όλες τις πλευρές της ιστορίας.</a:t>
            </a:r>
            <a:r>
              <a:rPr lang="en-US" sz="2000" dirty="0"/>
              <a:t> </a:t>
            </a:r>
            <a:r>
              <a:rPr lang="el-GR" sz="2000" dirty="0"/>
              <a:t>Λένε</a:t>
            </a:r>
            <a:r>
              <a:rPr lang="en-US" sz="2000" dirty="0"/>
              <a:t>  </a:t>
            </a:r>
            <a:r>
              <a:rPr lang="el-GR" sz="2000" i="1" dirty="0"/>
              <a:t>την</a:t>
            </a:r>
            <a:r>
              <a:rPr lang="en-US" sz="2000" i="1" dirty="0"/>
              <a:t> </a:t>
            </a:r>
            <a:r>
              <a:rPr lang="en-US" sz="2000" dirty="0"/>
              <a:t> </a:t>
            </a:r>
            <a:r>
              <a:rPr lang="el-GR" sz="2000" dirty="0"/>
              <a:t>ιστορία τους, όχι απαραίτητα</a:t>
            </a:r>
            <a:r>
              <a:rPr lang="en-US" sz="2000" dirty="0"/>
              <a:t>  </a:t>
            </a:r>
            <a:r>
              <a:rPr lang="el-GR" sz="2000" i="1" dirty="0"/>
              <a:t>την</a:t>
            </a:r>
            <a:r>
              <a:rPr lang="en-US" sz="2000" i="1" dirty="0"/>
              <a:t> </a:t>
            </a:r>
            <a:r>
              <a:rPr lang="en-US" sz="2000" dirty="0"/>
              <a:t> </a:t>
            </a:r>
            <a:r>
              <a:rPr lang="el-GR" sz="2000" dirty="0"/>
              <a:t>ιστορία</a:t>
            </a:r>
            <a:r>
              <a:rPr lang="el-GR" sz="2000" dirty="0" smtClean="0"/>
              <a:t>.</a:t>
            </a:r>
            <a:endParaRPr lang="en-US" sz="2000" dirty="0"/>
          </a:p>
          <a:p>
            <a:pPr marL="0" indent="0">
              <a:buNone/>
            </a:pPr>
            <a:endParaRPr lang="en-US" sz="2000" dirty="0" smtClean="0"/>
          </a:p>
          <a:p>
            <a:pPr lvl="0" algn="just">
              <a:lnSpc>
                <a:spcPct val="107000"/>
              </a:lnSpc>
              <a:buFont typeface="Symbol" panose="05050102010706020507" pitchFamily="18" charset="2"/>
              <a:buChar char=""/>
            </a:pPr>
            <a:r>
              <a:rPr lang="el-GR" sz="2000" dirty="0">
                <a:latin typeface="Century Gothic" panose="020B0502020202020204" pitchFamily="34" charset="0"/>
                <a:ea typeface="Calibri" panose="020F0502020204030204" pitchFamily="34" charset="0"/>
                <a:cs typeface="Calibri" panose="020F0502020204030204" pitchFamily="34" charset="0"/>
              </a:rPr>
              <a:t>Υποκειμενικότητα </a:t>
            </a:r>
            <a:endParaRPr lang="el-GR" sz="2000" dirty="0">
              <a:latin typeface="Century Gothic" panose="020B0502020202020204" pitchFamily="34" charset="0"/>
              <a:ea typeface="Calibri" panose="020F0502020204030204" pitchFamily="34" charset="0"/>
              <a:cs typeface="Times New Roman" panose="02020603050405020304" pitchFamily="18" charset="0"/>
            </a:endParaRPr>
          </a:p>
          <a:p>
            <a:pPr lvl="0" algn="just">
              <a:lnSpc>
                <a:spcPct val="107000"/>
              </a:lnSpc>
              <a:buFont typeface="Symbol" panose="05050102010706020507" pitchFamily="18" charset="2"/>
              <a:buChar char=""/>
            </a:pPr>
            <a:r>
              <a:rPr lang="el-GR" sz="2000" dirty="0">
                <a:latin typeface="Century Gothic" panose="020B0502020202020204" pitchFamily="34" charset="0"/>
                <a:ea typeface="Calibri" panose="020F0502020204030204" pitchFamily="34" charset="0"/>
                <a:cs typeface="Calibri" panose="020F0502020204030204" pitchFamily="34" charset="0"/>
              </a:rPr>
              <a:t>Αναξιοπιστία </a:t>
            </a:r>
            <a:endParaRPr lang="el-GR" sz="2000" dirty="0">
              <a:latin typeface="Century Gothic" panose="020B0502020202020204" pitchFamily="34" charset="0"/>
              <a:ea typeface="Calibri" panose="020F0502020204030204" pitchFamily="34" charset="0"/>
              <a:cs typeface="Times New Roman" panose="02020603050405020304" pitchFamily="18" charset="0"/>
            </a:endParaRPr>
          </a:p>
          <a:p>
            <a:pPr lvl="0" algn="just">
              <a:lnSpc>
                <a:spcPct val="107000"/>
              </a:lnSpc>
              <a:buFont typeface="Symbol" panose="05050102010706020507" pitchFamily="18" charset="2"/>
              <a:buChar char=""/>
            </a:pPr>
            <a:r>
              <a:rPr lang="el-GR" sz="2000" dirty="0">
                <a:latin typeface="Century Gothic" panose="020B0502020202020204" pitchFamily="34" charset="0"/>
                <a:ea typeface="Calibri" panose="020F0502020204030204" pitchFamily="34" charset="0"/>
                <a:cs typeface="Calibri" panose="020F0502020204030204" pitchFamily="34" charset="0"/>
              </a:rPr>
              <a:t>Μεροληπτική και ελλιπής αφήγηση</a:t>
            </a:r>
            <a:endParaRPr lang="el-GR" sz="2000" dirty="0">
              <a:latin typeface="Century Gothic" panose="020B0502020202020204" pitchFamily="34" charset="0"/>
              <a:ea typeface="Calibri" panose="020F0502020204030204" pitchFamily="34" charset="0"/>
              <a:cs typeface="Times New Roman" panose="02020603050405020304" pitchFamily="18" charset="0"/>
            </a:endParaRPr>
          </a:p>
          <a:p>
            <a:pPr lvl="0" algn="just">
              <a:lnSpc>
                <a:spcPct val="107000"/>
              </a:lnSpc>
              <a:spcAft>
                <a:spcPts val="800"/>
              </a:spcAft>
              <a:buFont typeface="Symbol" panose="05050102010706020507" pitchFamily="18" charset="2"/>
              <a:buChar char=""/>
            </a:pPr>
            <a:r>
              <a:rPr lang="el-GR" sz="2000" dirty="0">
                <a:latin typeface="Century Gothic" panose="020B0502020202020204" pitchFamily="34" charset="0"/>
                <a:ea typeface="Calibri" panose="020F0502020204030204" pitchFamily="34" charset="0"/>
                <a:cs typeface="Calibri" panose="020F0502020204030204" pitchFamily="34" charset="0"/>
              </a:rPr>
              <a:t>Η άποψη του πρώτου προσώπου είναι </a:t>
            </a:r>
            <a:r>
              <a:rPr lang="el-GR" sz="2000" dirty="0" smtClean="0">
                <a:latin typeface="Century Gothic" panose="020B0502020202020204" pitchFamily="34" charset="0"/>
                <a:ea typeface="Calibri" panose="020F0502020204030204" pitchFamily="34" charset="0"/>
                <a:cs typeface="Calibri" panose="020F0502020204030204" pitchFamily="34" charset="0"/>
              </a:rPr>
              <a:t>πολύ περιορισμένη</a:t>
            </a:r>
            <a:endParaRPr lang="el-GR" sz="2000" dirty="0">
              <a:latin typeface="Century Gothic" panose="020B0502020202020204" pitchFamily="34" charset="0"/>
              <a:ea typeface="Calibri" panose="020F0502020204030204" pitchFamily="34" charset="0"/>
              <a:cs typeface="Times New Roman" panose="02020603050405020304" pitchFamily="18" charset="0"/>
            </a:endParaRPr>
          </a:p>
          <a:p>
            <a:pPr marL="0" indent="0">
              <a:buNone/>
            </a:pPr>
            <a:endParaRPr lang="el-GR"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23</a:t>
            </a:fld>
            <a:endParaRPr lang="en-US" dirty="0"/>
          </a:p>
        </p:txBody>
      </p:sp>
    </p:spTree>
    <p:extLst>
      <p:ext uri="{BB962C8B-B14F-4D97-AF65-F5344CB8AC3E}">
        <p14:creationId xmlns:p14="http://schemas.microsoft.com/office/powerpoint/2010/main" val="42675202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a:t>
            </a:r>
            <a:r>
              <a:rPr lang="el-GR" dirty="0" err="1" smtClean="0"/>
              <a:t>ινηματογραφική</a:t>
            </a:r>
            <a:r>
              <a:rPr lang="el-GR" dirty="0" smtClean="0"/>
              <a:t> </a:t>
            </a:r>
            <a:r>
              <a:rPr lang="el-GR" dirty="0"/>
              <a:t>αφήγηση . . . </a:t>
            </a:r>
            <a:br>
              <a:rPr lang="el-GR" dirty="0"/>
            </a:br>
            <a:endParaRPr lang="el-GR" dirty="0"/>
          </a:p>
        </p:txBody>
      </p:sp>
      <p:sp>
        <p:nvSpPr>
          <p:cNvPr id="3" name="Content Placeholder 2"/>
          <p:cNvSpPr>
            <a:spLocks noGrp="1"/>
          </p:cNvSpPr>
          <p:nvPr>
            <p:ph idx="1"/>
          </p:nvPr>
        </p:nvSpPr>
        <p:spPr/>
        <p:txBody>
          <a:bodyPr/>
          <a:lstStyle/>
          <a:p>
            <a:pPr marL="0" indent="0">
              <a:buNone/>
            </a:pPr>
            <a:endParaRPr lang="el-GR" dirty="0"/>
          </a:p>
        </p:txBody>
      </p:sp>
      <p:pic>
        <p:nvPicPr>
          <p:cNvPr id="4" name="Picture 3"/>
          <p:cNvPicPr>
            <a:picLocks noChangeAspect="1"/>
          </p:cNvPicPr>
          <p:nvPr/>
        </p:nvPicPr>
        <p:blipFill>
          <a:blip r:embed="rId2"/>
          <a:stretch>
            <a:fillRect/>
          </a:stretch>
        </p:blipFill>
        <p:spPr>
          <a:xfrm>
            <a:off x="2589212" y="2133600"/>
            <a:ext cx="7793038" cy="3777622"/>
          </a:xfrm>
          <a:prstGeom prst="rect">
            <a:avLst/>
          </a:prstGeom>
        </p:spPr>
      </p:pic>
      <p:sp>
        <p:nvSpPr>
          <p:cNvPr id="5" name="Slide Number Placeholder 4"/>
          <p:cNvSpPr>
            <a:spLocks noGrp="1"/>
          </p:cNvSpPr>
          <p:nvPr>
            <p:ph type="sldNum" sz="quarter" idx="12"/>
          </p:nvPr>
        </p:nvSpPr>
        <p:spPr/>
        <p:txBody>
          <a:bodyPr/>
          <a:lstStyle/>
          <a:p>
            <a:fld id="{D57F1E4F-1CFF-5643-939E-217C01CDF565}" type="slidenum">
              <a:rPr lang="en-US" smtClean="0"/>
              <a:pPr/>
              <a:t>24</a:t>
            </a:fld>
            <a:endParaRPr lang="en-US" dirty="0"/>
          </a:p>
        </p:txBody>
      </p:sp>
    </p:spTree>
    <p:extLst>
      <p:ext uri="{BB962C8B-B14F-4D97-AF65-F5344CB8AC3E}">
        <p14:creationId xmlns:p14="http://schemas.microsoft.com/office/powerpoint/2010/main" val="35562282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15127" y="602780"/>
            <a:ext cx="6096000" cy="646331"/>
          </a:xfrm>
          <a:prstGeom prst="rect">
            <a:avLst/>
          </a:prstGeom>
        </p:spPr>
        <p:txBody>
          <a:bodyPr>
            <a:spAutoFit/>
          </a:bodyPr>
          <a:lstStyle/>
          <a:p>
            <a:r>
              <a:rPr lang="el-GR" b="1" dirty="0" err="1">
                <a:solidFill>
                  <a:srgbClr val="000000"/>
                </a:solidFill>
                <a:latin typeface="Didact Gothic"/>
              </a:rPr>
              <a:t>Ernest</a:t>
            </a:r>
            <a:r>
              <a:rPr lang="el-GR" b="1" dirty="0">
                <a:solidFill>
                  <a:srgbClr val="000000"/>
                </a:solidFill>
                <a:latin typeface="Didact Gothic"/>
              </a:rPr>
              <a:t> </a:t>
            </a:r>
            <a:r>
              <a:rPr lang="el-GR" b="1" dirty="0" err="1">
                <a:solidFill>
                  <a:srgbClr val="000000"/>
                </a:solidFill>
                <a:latin typeface="Didact Gothic"/>
              </a:rPr>
              <a:t>Hemingway</a:t>
            </a:r>
            <a:r>
              <a:rPr lang="el-GR" b="1" dirty="0">
                <a:solidFill>
                  <a:srgbClr val="000000"/>
                </a:solidFill>
                <a:latin typeface="Didact Gothic"/>
              </a:rPr>
              <a:t>, “Λόφοι σα λευκοί ελέφαντες” (μετάφραση: Αλεξάνδρα </a:t>
            </a:r>
            <a:r>
              <a:rPr lang="el-GR" b="1" dirty="0" err="1">
                <a:solidFill>
                  <a:srgbClr val="000000"/>
                </a:solidFill>
                <a:latin typeface="Didact Gothic"/>
              </a:rPr>
              <a:t>Σωτηράκογλου</a:t>
            </a:r>
            <a:r>
              <a:rPr lang="el-GR" b="1" dirty="0">
                <a:solidFill>
                  <a:srgbClr val="000000"/>
                </a:solidFill>
                <a:latin typeface="Didact Gothic"/>
              </a:rPr>
              <a:t>)</a:t>
            </a:r>
            <a:endParaRPr lang="el-GR" b="1" i="0" dirty="0">
              <a:solidFill>
                <a:srgbClr val="000000"/>
              </a:solidFill>
              <a:effectLst/>
              <a:latin typeface="Didact Gothic"/>
            </a:endParaRPr>
          </a:p>
        </p:txBody>
      </p:sp>
      <p:sp>
        <p:nvSpPr>
          <p:cNvPr id="3" name="Rectangle 2"/>
          <p:cNvSpPr/>
          <p:nvPr/>
        </p:nvSpPr>
        <p:spPr>
          <a:xfrm>
            <a:off x="2198255" y="1533236"/>
            <a:ext cx="8155709" cy="4750018"/>
          </a:xfrm>
          <a:prstGeom prst="rect">
            <a:avLst/>
          </a:prstGeom>
        </p:spPr>
        <p:txBody>
          <a:bodyPr wrap="square">
            <a:spAutoFit/>
          </a:bodyPr>
          <a:lstStyle/>
          <a:p>
            <a:pPr algn="just">
              <a:spcAft>
                <a:spcPts val="750"/>
              </a:spcAft>
            </a:pPr>
            <a:r>
              <a:rPr lang="el-GR" sz="1600" dirty="0">
                <a:solidFill>
                  <a:srgbClr val="333333"/>
                </a:solidFill>
                <a:latin typeface="Arial" panose="020B0604020202020204" pitchFamily="34" charset="0"/>
                <a:ea typeface="Times New Roman" panose="02020603050405020304" pitchFamily="18" charset="0"/>
              </a:rPr>
              <a:t>Οι λόφοι κατά μήκος της κοιλάδας του Έβρο εκτείνονταν λευκοί. Στην πλευρά αυτή δεν υπήρχε ίσκιος και δέντρα και ο σταθμός ήταν στημένος ανάμεσα σε δύο ράγες κάτω απ’ τον ήλιο. Κοντά στην πλευρά του σταθμού έπεφτε η ζεστή σκιά του κτηρίου και μια κουρτίνα φτιαγμένη από κλωστές και χάντρες μπαμπού κρεμόταν μπροστά από την ανοιχτή πόρτα του μπαρ, για να κρατάει έξω τις μύγες. Ο Αμερικάνος και το κορίτσι μαζί του κάθισαν σ’ ένα τραπέζι στη σκιά, έξω απ’ το κτήριο. Έκανε πολλή ζέστη και το εξπρές από την Μπαρτσελόνα θα έφτανε σε 40 λεπτά. Έκανε στάση σ’ αυτόν τον κόμβο για δύο λεπτά και συνέχιζε για τη Μαδρίτη.</a:t>
            </a:r>
            <a:endParaRPr lang="el-GR" sz="1600" dirty="0">
              <a:latin typeface="Times New Roman" panose="02020603050405020304" pitchFamily="18" charset="0"/>
              <a:ea typeface="Times New Roman" panose="02020603050405020304" pitchFamily="18" charset="0"/>
            </a:endParaRPr>
          </a:p>
          <a:p>
            <a:pPr>
              <a:spcAft>
                <a:spcPts val="750"/>
              </a:spcAft>
            </a:pPr>
            <a:r>
              <a:rPr lang="el-GR" sz="1600" dirty="0">
                <a:solidFill>
                  <a:srgbClr val="333333"/>
                </a:solidFill>
                <a:latin typeface="Arial" panose="020B0604020202020204" pitchFamily="34" charset="0"/>
                <a:ea typeface="Times New Roman" panose="02020603050405020304" pitchFamily="18" charset="0"/>
              </a:rPr>
              <a:t>“Τι θα πιούμε;” ρώτησε το κορίτσι. Είχε βγάλει το καπέλο της και το ακούμπησε πάνω στο τραπέζι.</a:t>
            </a:r>
            <a:endParaRPr lang="el-GR" sz="1600" dirty="0">
              <a:latin typeface="Times New Roman" panose="02020603050405020304" pitchFamily="18" charset="0"/>
              <a:ea typeface="Times New Roman" panose="02020603050405020304" pitchFamily="18" charset="0"/>
            </a:endParaRPr>
          </a:p>
          <a:p>
            <a:pPr>
              <a:spcAft>
                <a:spcPts val="750"/>
              </a:spcAft>
            </a:pPr>
            <a:r>
              <a:rPr lang="el-GR" sz="1600" dirty="0">
                <a:solidFill>
                  <a:srgbClr val="333333"/>
                </a:solidFill>
                <a:latin typeface="Arial" panose="020B0604020202020204" pitchFamily="34" charset="0"/>
                <a:ea typeface="Times New Roman" panose="02020603050405020304" pitchFamily="18" charset="0"/>
              </a:rPr>
              <a:t>“Κάνει αρκετή ζέστη,” είπε ο άνδρας.</a:t>
            </a:r>
            <a:endParaRPr lang="el-GR" sz="1600" dirty="0">
              <a:latin typeface="Times New Roman" panose="02020603050405020304" pitchFamily="18" charset="0"/>
              <a:ea typeface="Times New Roman" panose="02020603050405020304" pitchFamily="18" charset="0"/>
            </a:endParaRPr>
          </a:p>
          <a:p>
            <a:pPr>
              <a:spcAft>
                <a:spcPts val="750"/>
              </a:spcAft>
            </a:pPr>
            <a:r>
              <a:rPr lang="el-GR" sz="1600" dirty="0">
                <a:solidFill>
                  <a:srgbClr val="333333"/>
                </a:solidFill>
                <a:latin typeface="Arial" panose="020B0604020202020204" pitchFamily="34" charset="0"/>
                <a:ea typeface="Times New Roman" panose="02020603050405020304" pitchFamily="18" charset="0"/>
              </a:rPr>
              <a:t>“Ας πιούμε μια μπύρα</a:t>
            </a:r>
            <a:r>
              <a:rPr lang="el-GR" sz="1600" dirty="0" smtClean="0">
                <a:solidFill>
                  <a:srgbClr val="333333"/>
                </a:solidFill>
                <a:latin typeface="Arial" panose="020B0604020202020204" pitchFamily="34" charset="0"/>
                <a:ea typeface="Times New Roman" panose="02020603050405020304" pitchFamily="18" charset="0"/>
              </a:rPr>
              <a:t>.”</a:t>
            </a:r>
          </a:p>
          <a:p>
            <a:pPr algn="just">
              <a:spcAft>
                <a:spcPts val="750"/>
              </a:spcAft>
            </a:pPr>
            <a:r>
              <a:rPr lang="el-GR" sz="1200" dirty="0">
                <a:solidFill>
                  <a:srgbClr val="333333"/>
                </a:solidFill>
                <a:latin typeface="Arial" panose="020B0604020202020204" pitchFamily="34" charset="0"/>
                <a:ea typeface="Times New Roman" panose="02020603050405020304" pitchFamily="18" charset="0"/>
              </a:rPr>
              <a:t>“</a:t>
            </a:r>
            <a:r>
              <a:rPr lang="el-GR" sz="1600" dirty="0" err="1">
                <a:solidFill>
                  <a:srgbClr val="333333"/>
                </a:solidFill>
                <a:latin typeface="Arial" panose="020B0604020202020204" pitchFamily="34" charset="0"/>
                <a:ea typeface="Times New Roman" panose="02020603050405020304" pitchFamily="18" charset="0"/>
              </a:rPr>
              <a:t>Dos</a:t>
            </a:r>
            <a:r>
              <a:rPr lang="el-GR" sz="1600" dirty="0">
                <a:solidFill>
                  <a:srgbClr val="333333"/>
                </a:solidFill>
                <a:latin typeface="Arial" panose="020B0604020202020204" pitchFamily="34" charset="0"/>
                <a:ea typeface="Times New Roman" panose="02020603050405020304" pitchFamily="18" charset="0"/>
              </a:rPr>
              <a:t> </a:t>
            </a:r>
            <a:r>
              <a:rPr lang="el-GR" sz="1600" dirty="0" err="1">
                <a:solidFill>
                  <a:srgbClr val="333333"/>
                </a:solidFill>
                <a:latin typeface="Arial" panose="020B0604020202020204" pitchFamily="34" charset="0"/>
                <a:ea typeface="Times New Roman" panose="02020603050405020304" pitchFamily="18" charset="0"/>
              </a:rPr>
              <a:t>cervezas</a:t>
            </a:r>
            <a:r>
              <a:rPr lang="el-GR" sz="1600" dirty="0">
                <a:solidFill>
                  <a:srgbClr val="333333"/>
                </a:solidFill>
                <a:latin typeface="Arial" panose="020B0604020202020204" pitchFamily="34" charset="0"/>
                <a:ea typeface="Times New Roman" panose="02020603050405020304" pitchFamily="18" charset="0"/>
              </a:rPr>
              <a:t>,” είπε ο άνδρας μες στην κουρτίνα.</a:t>
            </a:r>
            <a:endParaRPr lang="el-GR" sz="1600" dirty="0">
              <a:latin typeface="Times New Roman" panose="02020603050405020304" pitchFamily="18" charset="0"/>
              <a:ea typeface="Times New Roman" panose="02020603050405020304" pitchFamily="18" charset="0"/>
            </a:endParaRPr>
          </a:p>
          <a:p>
            <a:pPr>
              <a:spcAft>
                <a:spcPts val="750"/>
              </a:spcAft>
            </a:pPr>
            <a:r>
              <a:rPr lang="el-GR" sz="1600" dirty="0">
                <a:solidFill>
                  <a:srgbClr val="333333"/>
                </a:solidFill>
                <a:latin typeface="Arial" panose="020B0604020202020204" pitchFamily="34" charset="0"/>
                <a:ea typeface="Times New Roman" panose="02020603050405020304" pitchFamily="18" charset="0"/>
              </a:rPr>
              <a:t>“Μεγάλες;” ρώτησε μια γυναίκα από το κατώφλι.</a:t>
            </a:r>
            <a:endParaRPr lang="el-GR" sz="1600" dirty="0">
              <a:latin typeface="Times New Roman" panose="02020603050405020304" pitchFamily="18" charset="0"/>
              <a:ea typeface="Times New Roman" panose="02020603050405020304" pitchFamily="18" charset="0"/>
            </a:endParaRPr>
          </a:p>
          <a:p>
            <a:pPr>
              <a:spcAft>
                <a:spcPts val="750"/>
              </a:spcAft>
            </a:pPr>
            <a:r>
              <a:rPr lang="el-GR" sz="1600" dirty="0">
                <a:solidFill>
                  <a:srgbClr val="333333"/>
                </a:solidFill>
                <a:latin typeface="Arial" panose="020B0604020202020204" pitchFamily="34" charset="0"/>
                <a:ea typeface="Times New Roman" panose="02020603050405020304" pitchFamily="18" charset="0"/>
              </a:rPr>
              <a:t>“Ναι. Δυο μεγάλες.”</a:t>
            </a:r>
            <a:endParaRPr lang="el-GR" sz="1600" dirty="0">
              <a:latin typeface="Times New Roman" panose="02020603050405020304" pitchFamily="18" charset="0"/>
              <a:ea typeface="Times New Roman" panose="02020603050405020304" pitchFamily="18" charset="0"/>
            </a:endParaRPr>
          </a:p>
          <a:p>
            <a:pPr>
              <a:spcAft>
                <a:spcPts val="750"/>
              </a:spcAft>
            </a:pPr>
            <a:endParaRPr lang="el-GR" sz="16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25</a:t>
            </a:fld>
            <a:endParaRPr lang="en-US" dirty="0"/>
          </a:p>
        </p:txBody>
      </p:sp>
    </p:spTree>
    <p:extLst>
      <p:ext uri="{BB962C8B-B14F-4D97-AF65-F5344CB8AC3E}">
        <p14:creationId xmlns:p14="http://schemas.microsoft.com/office/powerpoint/2010/main" val="33326040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38036" y="245276"/>
            <a:ext cx="8229600" cy="6572890"/>
          </a:xfrm>
          <a:prstGeom prst="rect">
            <a:avLst/>
          </a:prstGeom>
        </p:spPr>
        <p:txBody>
          <a:bodyPr wrap="square">
            <a:spAutoFit/>
          </a:bodyPr>
          <a:lstStyle/>
          <a:p>
            <a:pPr>
              <a:spcAft>
                <a:spcPts val="750"/>
              </a:spcAft>
            </a:pPr>
            <a:r>
              <a:rPr lang="el-GR" sz="1600" dirty="0" smtClean="0">
                <a:solidFill>
                  <a:srgbClr val="333333"/>
                </a:solidFill>
                <a:latin typeface="Arial" panose="020B0604020202020204" pitchFamily="34" charset="0"/>
                <a:ea typeface="Times New Roman" panose="02020603050405020304" pitchFamily="18" charset="0"/>
              </a:rPr>
              <a:t>Η </a:t>
            </a:r>
            <a:r>
              <a:rPr lang="el-GR" sz="1600" dirty="0">
                <a:solidFill>
                  <a:srgbClr val="333333"/>
                </a:solidFill>
                <a:latin typeface="Arial" panose="020B0604020202020204" pitchFamily="34" charset="0"/>
                <a:ea typeface="Times New Roman" panose="02020603050405020304" pitchFamily="18" charset="0"/>
              </a:rPr>
              <a:t>γυναίκα έφερε δύο ποτήρια με μπύρα και δυο τσόχινα </a:t>
            </a:r>
            <a:r>
              <a:rPr lang="el-GR" sz="1600" dirty="0" err="1">
                <a:solidFill>
                  <a:srgbClr val="333333"/>
                </a:solidFill>
                <a:latin typeface="Arial" panose="020B0604020202020204" pitchFamily="34" charset="0"/>
                <a:ea typeface="Times New Roman" panose="02020603050405020304" pitchFamily="18" charset="0"/>
              </a:rPr>
              <a:t>σουβέρ</a:t>
            </a:r>
            <a:r>
              <a:rPr lang="el-GR" sz="1600" dirty="0">
                <a:solidFill>
                  <a:srgbClr val="333333"/>
                </a:solidFill>
                <a:latin typeface="Arial" panose="020B0604020202020204" pitchFamily="34" charset="0"/>
                <a:ea typeface="Times New Roman" panose="02020603050405020304" pitchFamily="18" charset="0"/>
              </a:rPr>
              <a:t>. Άφησε τα </a:t>
            </a:r>
            <a:r>
              <a:rPr lang="el-GR" sz="1600" dirty="0" err="1">
                <a:solidFill>
                  <a:srgbClr val="333333"/>
                </a:solidFill>
                <a:latin typeface="Arial" panose="020B0604020202020204" pitchFamily="34" charset="0"/>
                <a:ea typeface="Times New Roman" panose="02020603050405020304" pitchFamily="18" charset="0"/>
              </a:rPr>
              <a:t>σουβέρ</a:t>
            </a:r>
            <a:r>
              <a:rPr lang="el-GR" sz="1600" dirty="0">
                <a:solidFill>
                  <a:srgbClr val="333333"/>
                </a:solidFill>
                <a:latin typeface="Arial" panose="020B0604020202020204" pitchFamily="34" charset="0"/>
                <a:ea typeface="Times New Roman" panose="02020603050405020304" pitchFamily="18" charset="0"/>
              </a:rPr>
              <a:t> και τα ποτήρια με την μπύρα πάνω στο τραπέζι και κοίταξε τον άνδρα και το κορίτσι. Το κορίτσι χάζευε τη γραμμή των λόφων. Ήταν λευκοί στον ήλιο και η περιοχή ήταν καφέ και στεγνή.</a:t>
            </a:r>
            <a:endParaRPr lang="el-GR" sz="1600" dirty="0">
              <a:latin typeface="Times New Roman" panose="02020603050405020304" pitchFamily="18" charset="0"/>
              <a:ea typeface="Times New Roman" panose="02020603050405020304" pitchFamily="18" charset="0"/>
            </a:endParaRPr>
          </a:p>
          <a:p>
            <a:pPr>
              <a:spcAft>
                <a:spcPts val="750"/>
              </a:spcAft>
            </a:pPr>
            <a:r>
              <a:rPr lang="el-GR" sz="1600" dirty="0">
                <a:solidFill>
                  <a:srgbClr val="333333"/>
                </a:solidFill>
                <a:latin typeface="Arial" panose="020B0604020202020204" pitchFamily="34" charset="0"/>
                <a:ea typeface="Times New Roman" panose="02020603050405020304" pitchFamily="18" charset="0"/>
              </a:rPr>
              <a:t>“Μοιάζουν με λευκούς ελέφαντες* ” είπε.</a:t>
            </a:r>
            <a:endParaRPr lang="el-GR" sz="1600" dirty="0">
              <a:latin typeface="Times New Roman" panose="02020603050405020304" pitchFamily="18" charset="0"/>
              <a:ea typeface="Times New Roman" panose="02020603050405020304" pitchFamily="18" charset="0"/>
            </a:endParaRPr>
          </a:p>
          <a:p>
            <a:pPr>
              <a:spcAft>
                <a:spcPts val="750"/>
              </a:spcAft>
            </a:pPr>
            <a:r>
              <a:rPr lang="el-GR" sz="1600" dirty="0">
                <a:solidFill>
                  <a:srgbClr val="333333"/>
                </a:solidFill>
                <a:latin typeface="Arial" panose="020B0604020202020204" pitchFamily="34" charset="0"/>
                <a:ea typeface="Times New Roman" panose="02020603050405020304" pitchFamily="18" charset="0"/>
              </a:rPr>
              <a:t>“Δεν έχω δει ποτέ μου έναν,” ο άνδρας ήπιε την μπύρα του.</a:t>
            </a:r>
            <a:endParaRPr lang="el-GR" sz="1600" dirty="0">
              <a:latin typeface="Times New Roman" panose="02020603050405020304" pitchFamily="18" charset="0"/>
              <a:ea typeface="Times New Roman" panose="02020603050405020304" pitchFamily="18" charset="0"/>
            </a:endParaRPr>
          </a:p>
          <a:p>
            <a:pPr>
              <a:spcAft>
                <a:spcPts val="750"/>
              </a:spcAft>
            </a:pPr>
            <a:r>
              <a:rPr lang="el-GR" sz="1600" dirty="0">
                <a:solidFill>
                  <a:srgbClr val="333333"/>
                </a:solidFill>
                <a:latin typeface="Arial" panose="020B0604020202020204" pitchFamily="34" charset="0"/>
                <a:ea typeface="Times New Roman" panose="02020603050405020304" pitchFamily="18" charset="0"/>
              </a:rPr>
              <a:t>“Όχι, αποκλείεται να είχες.”</a:t>
            </a:r>
            <a:endParaRPr lang="el-GR" sz="1600" dirty="0">
              <a:latin typeface="Times New Roman" panose="02020603050405020304" pitchFamily="18" charset="0"/>
              <a:ea typeface="Times New Roman" panose="02020603050405020304" pitchFamily="18" charset="0"/>
            </a:endParaRPr>
          </a:p>
          <a:p>
            <a:pPr>
              <a:spcAft>
                <a:spcPts val="750"/>
              </a:spcAft>
            </a:pPr>
            <a:r>
              <a:rPr lang="el-GR" sz="1600" dirty="0">
                <a:solidFill>
                  <a:srgbClr val="333333"/>
                </a:solidFill>
                <a:latin typeface="Arial" panose="020B0604020202020204" pitchFamily="34" charset="0"/>
                <a:ea typeface="Times New Roman" panose="02020603050405020304" pitchFamily="18" charset="0"/>
              </a:rPr>
              <a:t>“Μπορεί και να είχα,” είπε ο άνδρας. “Απλώς επειδή το λες εσύ πως δε θα είχα δεν αποδεικνύει τίποτα.”</a:t>
            </a:r>
            <a:endParaRPr lang="el-GR" sz="1600" dirty="0">
              <a:latin typeface="Times New Roman" panose="02020603050405020304" pitchFamily="18" charset="0"/>
              <a:ea typeface="Times New Roman" panose="02020603050405020304" pitchFamily="18" charset="0"/>
            </a:endParaRPr>
          </a:p>
          <a:p>
            <a:pPr>
              <a:spcAft>
                <a:spcPts val="750"/>
              </a:spcAft>
            </a:pPr>
            <a:r>
              <a:rPr lang="el-GR" sz="1600" dirty="0">
                <a:solidFill>
                  <a:srgbClr val="333333"/>
                </a:solidFill>
                <a:latin typeface="Arial" panose="020B0604020202020204" pitchFamily="34" charset="0"/>
                <a:ea typeface="Times New Roman" panose="02020603050405020304" pitchFamily="18" charset="0"/>
              </a:rPr>
              <a:t>Το κορίτσι κοίταξε την κουρτίνα με τις χάντρες. “Είναι ζωγραφισμένο κάτι πάνω της,” είπε. “Τι λέει;”</a:t>
            </a:r>
            <a:endParaRPr lang="el-GR" sz="1600" dirty="0">
              <a:latin typeface="Times New Roman" panose="02020603050405020304" pitchFamily="18" charset="0"/>
              <a:ea typeface="Times New Roman" panose="02020603050405020304" pitchFamily="18" charset="0"/>
            </a:endParaRPr>
          </a:p>
          <a:p>
            <a:pPr>
              <a:spcAft>
                <a:spcPts val="750"/>
              </a:spcAft>
            </a:pPr>
            <a:r>
              <a:rPr lang="el-GR" sz="1600" dirty="0">
                <a:solidFill>
                  <a:srgbClr val="333333"/>
                </a:solidFill>
                <a:latin typeface="Arial" panose="020B0604020202020204" pitchFamily="34" charset="0"/>
                <a:ea typeface="Times New Roman" panose="02020603050405020304" pitchFamily="18" charset="0"/>
              </a:rPr>
              <a:t>“</a:t>
            </a:r>
            <a:r>
              <a:rPr lang="el-GR" sz="1600" dirty="0" err="1">
                <a:solidFill>
                  <a:srgbClr val="333333"/>
                </a:solidFill>
                <a:latin typeface="Arial" panose="020B0604020202020204" pitchFamily="34" charset="0"/>
                <a:ea typeface="Times New Roman" panose="02020603050405020304" pitchFamily="18" charset="0"/>
              </a:rPr>
              <a:t>Anis</a:t>
            </a:r>
            <a:r>
              <a:rPr lang="el-GR" sz="1600" dirty="0">
                <a:solidFill>
                  <a:srgbClr val="333333"/>
                </a:solidFill>
                <a:latin typeface="Arial" panose="020B0604020202020204" pitchFamily="34" charset="0"/>
                <a:ea typeface="Times New Roman" panose="02020603050405020304" pitchFamily="18" charset="0"/>
              </a:rPr>
              <a:t> </a:t>
            </a:r>
            <a:r>
              <a:rPr lang="el-GR" sz="1600" dirty="0" err="1">
                <a:solidFill>
                  <a:srgbClr val="333333"/>
                </a:solidFill>
                <a:latin typeface="Arial" panose="020B0604020202020204" pitchFamily="34" charset="0"/>
                <a:ea typeface="Times New Roman" panose="02020603050405020304" pitchFamily="18" charset="0"/>
              </a:rPr>
              <a:t>del</a:t>
            </a:r>
            <a:r>
              <a:rPr lang="el-GR" sz="1600" dirty="0">
                <a:solidFill>
                  <a:srgbClr val="333333"/>
                </a:solidFill>
                <a:latin typeface="Arial" panose="020B0604020202020204" pitchFamily="34" charset="0"/>
                <a:ea typeface="Times New Roman" panose="02020603050405020304" pitchFamily="18" charset="0"/>
              </a:rPr>
              <a:t> </a:t>
            </a:r>
            <a:r>
              <a:rPr lang="el-GR" sz="1600" dirty="0" err="1">
                <a:solidFill>
                  <a:srgbClr val="333333"/>
                </a:solidFill>
                <a:latin typeface="Arial" panose="020B0604020202020204" pitchFamily="34" charset="0"/>
                <a:ea typeface="Times New Roman" panose="02020603050405020304" pitchFamily="18" charset="0"/>
              </a:rPr>
              <a:t>Toro</a:t>
            </a:r>
            <a:r>
              <a:rPr lang="el-GR" sz="1600" dirty="0">
                <a:solidFill>
                  <a:srgbClr val="333333"/>
                </a:solidFill>
                <a:latin typeface="Arial" panose="020B0604020202020204" pitchFamily="34" charset="0"/>
                <a:ea typeface="Times New Roman" panose="02020603050405020304" pitchFamily="18" charset="0"/>
              </a:rPr>
              <a:t>. Είναι ποτό.”</a:t>
            </a:r>
            <a:endParaRPr lang="el-GR" sz="1600" dirty="0">
              <a:latin typeface="Times New Roman" panose="02020603050405020304" pitchFamily="18" charset="0"/>
              <a:ea typeface="Times New Roman" panose="02020603050405020304" pitchFamily="18" charset="0"/>
            </a:endParaRPr>
          </a:p>
          <a:p>
            <a:pPr>
              <a:spcAft>
                <a:spcPts val="750"/>
              </a:spcAft>
            </a:pPr>
            <a:r>
              <a:rPr lang="el-GR" sz="1600" dirty="0">
                <a:solidFill>
                  <a:srgbClr val="333333"/>
                </a:solidFill>
                <a:latin typeface="Arial" panose="020B0604020202020204" pitchFamily="34" charset="0"/>
                <a:ea typeface="Times New Roman" panose="02020603050405020304" pitchFamily="18" charset="0"/>
              </a:rPr>
              <a:t>“Μπορούμε να το πιούμε;”</a:t>
            </a:r>
            <a:endParaRPr lang="el-GR" sz="1600" dirty="0">
              <a:latin typeface="Times New Roman" panose="02020603050405020304" pitchFamily="18" charset="0"/>
              <a:ea typeface="Times New Roman" panose="02020603050405020304" pitchFamily="18" charset="0"/>
            </a:endParaRPr>
          </a:p>
          <a:p>
            <a:pPr>
              <a:spcAft>
                <a:spcPts val="750"/>
              </a:spcAft>
            </a:pPr>
            <a:r>
              <a:rPr lang="el-GR" sz="1600" dirty="0">
                <a:solidFill>
                  <a:srgbClr val="333333"/>
                </a:solidFill>
                <a:latin typeface="Arial" panose="020B0604020202020204" pitchFamily="34" charset="0"/>
                <a:ea typeface="Times New Roman" panose="02020603050405020304" pitchFamily="18" charset="0"/>
              </a:rPr>
              <a:t>Ο άνδρας φώναξε “Άκου” μέσα απ’ την κουρτίνα. Η γυναίκα βγήκε έξω από το μπαρ.</a:t>
            </a:r>
            <a:endParaRPr lang="el-GR" sz="1600" dirty="0">
              <a:latin typeface="Times New Roman" panose="02020603050405020304" pitchFamily="18" charset="0"/>
              <a:ea typeface="Times New Roman" panose="02020603050405020304" pitchFamily="18" charset="0"/>
            </a:endParaRPr>
          </a:p>
          <a:p>
            <a:pPr>
              <a:spcAft>
                <a:spcPts val="750"/>
              </a:spcAft>
            </a:pPr>
            <a:r>
              <a:rPr lang="el-GR" sz="1600" dirty="0">
                <a:solidFill>
                  <a:srgbClr val="333333"/>
                </a:solidFill>
                <a:latin typeface="Arial" panose="020B0604020202020204" pitchFamily="34" charset="0"/>
                <a:ea typeface="Times New Roman" panose="02020603050405020304" pitchFamily="18" charset="0"/>
              </a:rPr>
              <a:t>“Τέσσερις </a:t>
            </a:r>
            <a:r>
              <a:rPr lang="el-GR" sz="1600" dirty="0" err="1">
                <a:solidFill>
                  <a:srgbClr val="333333"/>
                </a:solidFill>
                <a:latin typeface="Arial" panose="020B0604020202020204" pitchFamily="34" charset="0"/>
                <a:ea typeface="Times New Roman" panose="02020603050405020304" pitchFamily="18" charset="0"/>
              </a:rPr>
              <a:t>reales</a:t>
            </a:r>
            <a:r>
              <a:rPr lang="el-GR" sz="1600" dirty="0">
                <a:solidFill>
                  <a:srgbClr val="333333"/>
                </a:solidFill>
                <a:latin typeface="Arial" panose="020B0604020202020204" pitchFamily="34" charset="0"/>
                <a:ea typeface="Times New Roman" panose="02020603050405020304" pitchFamily="18" charset="0"/>
              </a:rPr>
              <a:t>.”</a:t>
            </a:r>
            <a:endParaRPr lang="el-GR" sz="1600" dirty="0">
              <a:latin typeface="Times New Roman" panose="02020603050405020304" pitchFamily="18" charset="0"/>
              <a:ea typeface="Times New Roman" panose="02020603050405020304" pitchFamily="18" charset="0"/>
            </a:endParaRPr>
          </a:p>
          <a:p>
            <a:pPr>
              <a:spcAft>
                <a:spcPts val="750"/>
              </a:spcAft>
            </a:pPr>
            <a:r>
              <a:rPr lang="el-GR" sz="1600" dirty="0">
                <a:solidFill>
                  <a:srgbClr val="333333"/>
                </a:solidFill>
                <a:latin typeface="Arial" panose="020B0604020202020204" pitchFamily="34" charset="0"/>
                <a:ea typeface="Times New Roman" panose="02020603050405020304" pitchFamily="18" charset="0"/>
              </a:rPr>
              <a:t>“Θέλουμε δύο </a:t>
            </a:r>
            <a:r>
              <a:rPr lang="el-GR" sz="1600" dirty="0" err="1">
                <a:solidFill>
                  <a:srgbClr val="333333"/>
                </a:solidFill>
                <a:latin typeface="Arial" panose="020B0604020202020204" pitchFamily="34" charset="0"/>
                <a:ea typeface="Times New Roman" panose="02020603050405020304" pitchFamily="18" charset="0"/>
              </a:rPr>
              <a:t>Anis</a:t>
            </a:r>
            <a:r>
              <a:rPr lang="el-GR" sz="1600" dirty="0">
                <a:solidFill>
                  <a:srgbClr val="333333"/>
                </a:solidFill>
                <a:latin typeface="Arial" panose="020B0604020202020204" pitchFamily="34" charset="0"/>
                <a:ea typeface="Times New Roman" panose="02020603050405020304" pitchFamily="18" charset="0"/>
              </a:rPr>
              <a:t> </a:t>
            </a:r>
            <a:r>
              <a:rPr lang="el-GR" sz="1600" dirty="0" err="1">
                <a:solidFill>
                  <a:srgbClr val="333333"/>
                </a:solidFill>
                <a:latin typeface="Arial" panose="020B0604020202020204" pitchFamily="34" charset="0"/>
                <a:ea typeface="Times New Roman" panose="02020603050405020304" pitchFamily="18" charset="0"/>
              </a:rPr>
              <a:t>del</a:t>
            </a:r>
            <a:r>
              <a:rPr lang="el-GR" sz="1600" dirty="0">
                <a:solidFill>
                  <a:srgbClr val="333333"/>
                </a:solidFill>
                <a:latin typeface="Arial" panose="020B0604020202020204" pitchFamily="34" charset="0"/>
                <a:ea typeface="Times New Roman" panose="02020603050405020304" pitchFamily="18" charset="0"/>
              </a:rPr>
              <a:t> </a:t>
            </a:r>
            <a:r>
              <a:rPr lang="el-GR" sz="1600" dirty="0" err="1">
                <a:solidFill>
                  <a:srgbClr val="333333"/>
                </a:solidFill>
                <a:latin typeface="Arial" panose="020B0604020202020204" pitchFamily="34" charset="0"/>
                <a:ea typeface="Times New Roman" panose="02020603050405020304" pitchFamily="18" charset="0"/>
              </a:rPr>
              <a:t>Toro</a:t>
            </a:r>
            <a:r>
              <a:rPr lang="el-GR" sz="1600" dirty="0">
                <a:solidFill>
                  <a:srgbClr val="333333"/>
                </a:solidFill>
                <a:latin typeface="Arial" panose="020B0604020202020204" pitchFamily="34" charset="0"/>
                <a:ea typeface="Times New Roman" panose="02020603050405020304" pitchFamily="18" charset="0"/>
              </a:rPr>
              <a:t>.”</a:t>
            </a:r>
            <a:endParaRPr lang="el-GR" sz="1600" dirty="0">
              <a:latin typeface="Times New Roman" panose="02020603050405020304" pitchFamily="18" charset="0"/>
              <a:ea typeface="Times New Roman" panose="02020603050405020304" pitchFamily="18" charset="0"/>
            </a:endParaRPr>
          </a:p>
          <a:p>
            <a:pPr>
              <a:spcAft>
                <a:spcPts val="750"/>
              </a:spcAft>
            </a:pPr>
            <a:r>
              <a:rPr lang="el-GR" sz="1600" dirty="0">
                <a:solidFill>
                  <a:srgbClr val="333333"/>
                </a:solidFill>
                <a:latin typeface="Arial" panose="020B0604020202020204" pitchFamily="34" charset="0"/>
                <a:ea typeface="Times New Roman" panose="02020603050405020304" pitchFamily="18" charset="0"/>
              </a:rPr>
              <a:t>“Με νερό;”</a:t>
            </a:r>
            <a:endParaRPr lang="el-GR" sz="1600" dirty="0">
              <a:latin typeface="Times New Roman" panose="02020603050405020304" pitchFamily="18" charset="0"/>
              <a:ea typeface="Times New Roman" panose="02020603050405020304" pitchFamily="18" charset="0"/>
            </a:endParaRPr>
          </a:p>
          <a:p>
            <a:pPr>
              <a:spcAft>
                <a:spcPts val="750"/>
              </a:spcAft>
            </a:pPr>
            <a:r>
              <a:rPr lang="el-GR" sz="1600" dirty="0">
                <a:solidFill>
                  <a:srgbClr val="333333"/>
                </a:solidFill>
                <a:latin typeface="Arial" panose="020B0604020202020204" pitchFamily="34" charset="0"/>
                <a:ea typeface="Times New Roman" panose="02020603050405020304" pitchFamily="18" charset="0"/>
              </a:rPr>
              <a:t>“Το θες με νερό;”</a:t>
            </a:r>
            <a:endParaRPr lang="el-GR" sz="1600" dirty="0">
              <a:latin typeface="Times New Roman" panose="02020603050405020304" pitchFamily="18" charset="0"/>
              <a:ea typeface="Times New Roman" panose="02020603050405020304" pitchFamily="18" charset="0"/>
            </a:endParaRPr>
          </a:p>
          <a:p>
            <a:pPr>
              <a:spcAft>
                <a:spcPts val="750"/>
              </a:spcAft>
            </a:pPr>
            <a:r>
              <a:rPr lang="el-GR" sz="1600" dirty="0">
                <a:solidFill>
                  <a:srgbClr val="333333"/>
                </a:solidFill>
                <a:latin typeface="Arial" panose="020B0604020202020204" pitchFamily="34" charset="0"/>
                <a:ea typeface="Times New Roman" panose="02020603050405020304" pitchFamily="18" charset="0"/>
              </a:rPr>
              <a:t>“Δεν ξέρω,” είπε το κορίτσι. “Είναι ωραίο με νερό;”</a:t>
            </a:r>
            <a:endParaRPr lang="el-GR" sz="1600" dirty="0">
              <a:latin typeface="Times New Roman" panose="02020603050405020304" pitchFamily="18" charset="0"/>
              <a:ea typeface="Times New Roman" panose="02020603050405020304" pitchFamily="18" charset="0"/>
            </a:endParaRPr>
          </a:p>
          <a:p>
            <a:pPr>
              <a:spcAft>
                <a:spcPts val="750"/>
              </a:spcAft>
            </a:pPr>
            <a:r>
              <a:rPr lang="el-GR" sz="1600" dirty="0">
                <a:solidFill>
                  <a:srgbClr val="333333"/>
                </a:solidFill>
                <a:latin typeface="Arial" panose="020B0604020202020204" pitchFamily="34" charset="0"/>
                <a:ea typeface="Times New Roman" panose="02020603050405020304" pitchFamily="18" charset="0"/>
              </a:rPr>
              <a:t>“Μια χαρά είναι.”</a:t>
            </a:r>
            <a:endParaRPr lang="el-GR" sz="1600" dirty="0">
              <a:latin typeface="Times New Roman" panose="02020603050405020304" pitchFamily="18" charset="0"/>
              <a:ea typeface="Times New Roman" panose="02020603050405020304" pitchFamily="18" charset="0"/>
            </a:endParaRPr>
          </a:p>
          <a:p>
            <a:pPr algn="just">
              <a:lnSpc>
                <a:spcPct val="107000"/>
              </a:lnSpc>
              <a:spcAft>
                <a:spcPts val="800"/>
              </a:spcAft>
            </a:pPr>
            <a:r>
              <a:rPr lang="el-GR" sz="1600" dirty="0">
                <a:latin typeface="Calibri" panose="020F0502020204030204" pitchFamily="34" charset="0"/>
                <a:ea typeface="Calibri" panose="020F0502020204030204" pitchFamily="34" charset="0"/>
                <a:cs typeface="Times New Roman" panose="02020603050405020304" pitchFamily="18" charset="0"/>
              </a:rPr>
              <a:t> </a:t>
            </a:r>
            <a:r>
              <a:rPr lang="el-GR" sz="1600" dirty="0" smtClean="0">
                <a:latin typeface="Calibri" panose="020F0502020204030204" pitchFamily="34" charset="0"/>
                <a:ea typeface="Calibri" panose="020F0502020204030204" pitchFamily="34" charset="0"/>
                <a:cs typeface="Times New Roman" panose="02020603050405020304" pitchFamily="18" charset="0"/>
              </a:rPr>
              <a:t>[…]</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26</a:t>
            </a:fld>
            <a:endParaRPr lang="en-US" dirty="0"/>
          </a:p>
        </p:txBody>
      </p:sp>
    </p:spTree>
    <p:extLst>
      <p:ext uri="{BB962C8B-B14F-4D97-AF65-F5344CB8AC3E}">
        <p14:creationId xmlns:p14="http://schemas.microsoft.com/office/powerpoint/2010/main" val="12288098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Αίνιγμα …</a:t>
            </a:r>
            <a:endParaRPr lang="el-GR" dirty="0"/>
          </a:p>
        </p:txBody>
      </p:sp>
      <p:sp>
        <p:nvSpPr>
          <p:cNvPr id="3" name="Content Placeholder 2"/>
          <p:cNvSpPr>
            <a:spLocks noGrp="1"/>
          </p:cNvSpPr>
          <p:nvPr>
            <p:ph idx="1"/>
          </p:nvPr>
        </p:nvSpPr>
        <p:spPr/>
        <p:txBody>
          <a:bodyPr/>
          <a:lstStyle/>
          <a:p>
            <a:r>
              <a:rPr lang="el-GR" sz="2000" dirty="0"/>
              <a:t>Ο αφηγητής αποτελεί ένα ουδέτερο κινηματογραφικό  φακό που καταγράφει απλώς εικόνες </a:t>
            </a:r>
          </a:p>
          <a:p>
            <a:r>
              <a:rPr lang="el-GR" sz="2000" dirty="0"/>
              <a:t>Ο αφηγητής λέει λιγότερα από όσα γνωρίζει ο ήρωας,</a:t>
            </a:r>
          </a:p>
          <a:p>
            <a:r>
              <a:rPr lang="el-GR" sz="2000" dirty="0"/>
              <a:t>Πρόκειται για αφήγηση-αίνιγμα</a:t>
            </a:r>
          </a:p>
          <a:p>
            <a:pPr marL="0" indent="0">
              <a:buNone/>
            </a:pPr>
            <a:endParaRPr lang="el-GR"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27</a:t>
            </a:fld>
            <a:endParaRPr lang="en-US" dirty="0"/>
          </a:p>
        </p:txBody>
      </p:sp>
    </p:spTree>
    <p:extLst>
      <p:ext uri="{BB962C8B-B14F-4D97-AF65-F5344CB8AC3E}">
        <p14:creationId xmlns:p14="http://schemas.microsoft.com/office/powerpoint/2010/main" val="28603320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Τι κάνουμε;</a:t>
            </a:r>
          </a:p>
        </p:txBody>
      </p:sp>
      <p:sp>
        <p:nvSpPr>
          <p:cNvPr id="3" name="Content Placeholder 2"/>
          <p:cNvSpPr>
            <a:spLocks noGrp="1"/>
          </p:cNvSpPr>
          <p:nvPr>
            <p:ph idx="1"/>
          </p:nvPr>
        </p:nvSpPr>
        <p:spPr/>
        <p:txBody>
          <a:bodyPr/>
          <a:lstStyle/>
          <a:p>
            <a:pPr lvl="0"/>
            <a:r>
              <a:rPr lang="el-GR" dirty="0"/>
              <a:t>Άμεσος καθορισμός της οπτικής </a:t>
            </a:r>
            <a:r>
              <a:rPr lang="el-GR" dirty="0" smtClean="0"/>
              <a:t>γωνίας / του αφηγητή! </a:t>
            </a:r>
            <a:endParaRPr lang="el-GR" dirty="0"/>
          </a:p>
          <a:p>
            <a:pPr lvl="0"/>
            <a:r>
              <a:rPr lang="el-GR" dirty="0"/>
              <a:t>Μένουμε στην οπτική </a:t>
            </a:r>
            <a:r>
              <a:rPr lang="el-GR" dirty="0" smtClean="0"/>
              <a:t>γωνία / στον αφηγητή </a:t>
            </a:r>
            <a:r>
              <a:rPr lang="el-GR" dirty="0"/>
              <a:t>που έχουμε </a:t>
            </a:r>
            <a:r>
              <a:rPr lang="el-GR" dirty="0" smtClean="0"/>
              <a:t>επιλέξει!</a:t>
            </a:r>
            <a:endParaRPr lang="el-GR" dirty="0"/>
          </a:p>
          <a:p>
            <a:pPr lvl="0"/>
            <a:r>
              <a:rPr lang="el-GR" dirty="0"/>
              <a:t>Ιδιαίτερη προσοχή στο τρίτο πρόσωπο – παντογνώστης (σκηνές, κεφάλαια</a:t>
            </a:r>
            <a:r>
              <a:rPr lang="el-GR" dirty="0" smtClean="0"/>
              <a:t>)</a:t>
            </a:r>
          </a:p>
          <a:p>
            <a:pPr lvl="0"/>
            <a:r>
              <a:rPr lang="el-GR" dirty="0" smtClean="0"/>
              <a:t>Συνέπεια, συνέπεια, συνέπεια!!!</a:t>
            </a:r>
            <a:endParaRPr lang="en-US" dirty="0" smtClean="0"/>
          </a:p>
          <a:p>
            <a:pPr lvl="0"/>
            <a:r>
              <a:rPr lang="el-GR" dirty="0" smtClean="0"/>
              <a:t>Πειραματιστείτε! </a:t>
            </a:r>
            <a:endParaRPr lang="el-GR" dirty="0"/>
          </a:p>
          <a:p>
            <a:endParaRPr lang="el-GR"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28</a:t>
            </a:fld>
            <a:endParaRPr lang="en-US" dirty="0"/>
          </a:p>
        </p:txBody>
      </p:sp>
    </p:spTree>
    <p:extLst>
      <p:ext uri="{BB962C8B-B14F-4D97-AF65-F5344CB8AC3E}">
        <p14:creationId xmlns:p14="http://schemas.microsoft.com/office/powerpoint/2010/main" val="4769539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Δεν κάνουμε αυτό:</a:t>
            </a:r>
            <a:endParaRPr lang="el-GR"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29</a:t>
            </a:fld>
            <a:endParaRPr lang="en-US" dirty="0"/>
          </a:p>
        </p:txBody>
      </p:sp>
      <p:pic>
        <p:nvPicPr>
          <p:cNvPr id="7" name="Content Placeholder 6"/>
          <p:cNvPicPr>
            <a:picLocks noGrp="1" noChangeAspect="1"/>
          </p:cNvPicPr>
          <p:nvPr>
            <p:ph idx="1"/>
          </p:nvPr>
        </p:nvPicPr>
        <p:blipFill>
          <a:blip r:embed="rId2"/>
          <a:stretch>
            <a:fillRect/>
          </a:stretch>
        </p:blipFill>
        <p:spPr>
          <a:xfrm>
            <a:off x="2592925" y="2346036"/>
            <a:ext cx="5667375" cy="3778250"/>
          </a:xfrm>
          <a:prstGeom prst="rect">
            <a:avLst/>
          </a:prstGeom>
        </p:spPr>
      </p:pic>
    </p:spTree>
    <p:extLst>
      <p:ext uri="{BB962C8B-B14F-4D97-AF65-F5344CB8AC3E}">
        <p14:creationId xmlns:p14="http://schemas.microsoft.com/office/powerpoint/2010/main" val="832865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Όλα έχουν να κάνουν με ένα σημείο</a:t>
            </a:r>
            <a:endParaRPr lang="el-GR" dirty="0"/>
          </a:p>
        </p:txBody>
      </p:sp>
      <p:sp>
        <p:nvSpPr>
          <p:cNvPr id="3" name="Content Placeholder 2"/>
          <p:cNvSpPr>
            <a:spLocks noGrp="1"/>
          </p:cNvSpPr>
          <p:nvPr>
            <p:ph idx="1"/>
          </p:nvPr>
        </p:nvSpPr>
        <p:spPr/>
        <p:txBody>
          <a:bodyPr>
            <a:normAutofit/>
          </a:bodyPr>
          <a:lstStyle/>
          <a:p>
            <a:r>
              <a:rPr lang="el-GR" sz="2400" dirty="0" smtClean="0"/>
              <a:t>Αγγλικά</a:t>
            </a:r>
            <a:r>
              <a:rPr lang="el-GR" sz="2400" dirty="0"/>
              <a:t>: </a:t>
            </a:r>
            <a:r>
              <a:rPr lang="en-US" sz="2400" dirty="0"/>
              <a:t>Point of View</a:t>
            </a:r>
            <a:endParaRPr lang="el-GR" sz="2400" dirty="0"/>
          </a:p>
          <a:p>
            <a:r>
              <a:rPr lang="el-GR" sz="2400" i="1" dirty="0"/>
              <a:t>Λατινικά: </a:t>
            </a:r>
            <a:r>
              <a:rPr lang="en-US" sz="2400" i="1" dirty="0"/>
              <a:t>punctum </a:t>
            </a:r>
            <a:r>
              <a:rPr lang="en-US" sz="2400" i="1" dirty="0" err="1"/>
              <a:t>visus</a:t>
            </a:r>
            <a:r>
              <a:rPr lang="en-US" sz="2400" dirty="0"/>
              <a:t> </a:t>
            </a:r>
            <a:endParaRPr lang="el-GR" sz="2400" dirty="0"/>
          </a:p>
          <a:p>
            <a:r>
              <a:rPr lang="el-GR" sz="2400" i="1" dirty="0"/>
              <a:t>Γερμανικά: </a:t>
            </a:r>
            <a:r>
              <a:rPr lang="en-US" sz="2400" i="1" dirty="0" err="1" smtClean="0"/>
              <a:t>Gesichtpunkt</a:t>
            </a:r>
            <a:endParaRPr lang="en-US" sz="2400" i="1" dirty="0" smtClean="0"/>
          </a:p>
          <a:p>
            <a:pPr marL="0" indent="0">
              <a:buNone/>
            </a:pPr>
            <a:endParaRPr lang="en-US" sz="2400" i="1" dirty="0"/>
          </a:p>
          <a:p>
            <a:pPr marL="0" indent="0">
              <a:buNone/>
            </a:pPr>
            <a:r>
              <a:rPr lang="el-GR" sz="2400" dirty="0" smtClean="0"/>
              <a:t>Προοπτική, </a:t>
            </a:r>
            <a:r>
              <a:rPr lang="el-GR" sz="2400" dirty="0"/>
              <a:t>εστίαση, αφηγηματική σκοπιά, οπτική γωνία: η θέση από την οποία «κοιτάζει» κανείς κυριολεκτικά ή μεταφορικά, τα δρώμενα.</a:t>
            </a:r>
          </a:p>
          <a:p>
            <a:pPr marL="0" indent="0">
              <a:buNone/>
            </a:pPr>
            <a:endParaRPr lang="el-GR" sz="2400" dirty="0"/>
          </a:p>
          <a:p>
            <a:pPr marL="0" indent="0">
              <a:buNone/>
            </a:pPr>
            <a:endParaRPr lang="el-GR"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23590566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Κάνουμε αυτό:</a:t>
            </a:r>
            <a:endParaRPr lang="el-GR" dirty="0"/>
          </a:p>
        </p:txBody>
      </p:sp>
      <p:pic>
        <p:nvPicPr>
          <p:cNvPr id="5" name="Content Placeholder 4"/>
          <p:cNvPicPr>
            <a:picLocks noGrp="1" noChangeAspect="1"/>
          </p:cNvPicPr>
          <p:nvPr>
            <p:ph idx="1"/>
          </p:nvPr>
        </p:nvPicPr>
        <p:blipFill>
          <a:blip r:embed="rId2"/>
          <a:stretch>
            <a:fillRect/>
          </a:stretch>
        </p:blipFill>
        <p:spPr>
          <a:xfrm>
            <a:off x="2708997" y="1905000"/>
            <a:ext cx="2838450" cy="3552825"/>
          </a:xfrm>
          <a:prstGeom prst="rect">
            <a:avLst/>
          </a:prstGeom>
        </p:spPr>
      </p:pic>
      <p:sp>
        <p:nvSpPr>
          <p:cNvPr id="4" name="Slide Number Placeholder 3"/>
          <p:cNvSpPr>
            <a:spLocks noGrp="1"/>
          </p:cNvSpPr>
          <p:nvPr>
            <p:ph type="sldNum" sz="quarter" idx="12"/>
          </p:nvPr>
        </p:nvSpPr>
        <p:spPr/>
        <p:txBody>
          <a:bodyPr/>
          <a:lstStyle/>
          <a:p>
            <a:fld id="{D57F1E4F-1CFF-5643-939E-217C01CDF565}" type="slidenum">
              <a:rPr lang="en-US" smtClean="0"/>
              <a:pPr/>
              <a:t>30</a:t>
            </a:fld>
            <a:endParaRPr lang="en-US" dirty="0"/>
          </a:p>
        </p:txBody>
      </p:sp>
      <p:sp>
        <p:nvSpPr>
          <p:cNvPr id="6" name="TextBox 5"/>
          <p:cNvSpPr txBox="1"/>
          <p:nvPr/>
        </p:nvSpPr>
        <p:spPr>
          <a:xfrm>
            <a:off x="6936509" y="2438400"/>
            <a:ext cx="4003019" cy="2585323"/>
          </a:xfrm>
          <a:prstGeom prst="rect">
            <a:avLst/>
          </a:prstGeom>
          <a:noFill/>
        </p:spPr>
        <p:txBody>
          <a:bodyPr wrap="none" rtlCol="0">
            <a:spAutoFit/>
          </a:bodyPr>
          <a:lstStyle/>
          <a:p>
            <a:r>
              <a:rPr lang="en-US" dirty="0" smtClean="0"/>
              <a:t>Save as short_story_draft_1</a:t>
            </a:r>
          </a:p>
          <a:p>
            <a:r>
              <a:rPr lang="en-US" dirty="0" smtClean="0"/>
              <a:t>Save as short_story_draft_2</a:t>
            </a:r>
          </a:p>
          <a:p>
            <a:r>
              <a:rPr lang="en-US" dirty="0" smtClean="0"/>
              <a:t>Save as short_story_draft_3</a:t>
            </a:r>
          </a:p>
          <a:p>
            <a:r>
              <a:rPr lang="en-US" dirty="0" smtClean="0"/>
              <a:t>…</a:t>
            </a:r>
          </a:p>
          <a:p>
            <a:r>
              <a:rPr lang="en-US" dirty="0" smtClean="0"/>
              <a:t>Save as short_story_draft_13</a:t>
            </a:r>
          </a:p>
          <a:p>
            <a:r>
              <a:rPr lang="en-US" dirty="0" smtClean="0"/>
              <a:t>Save as </a:t>
            </a:r>
            <a:r>
              <a:rPr lang="en-US" dirty="0" err="1" smtClean="0"/>
              <a:t>short_story_final</a:t>
            </a:r>
            <a:endParaRPr lang="en-US" dirty="0" smtClean="0"/>
          </a:p>
          <a:p>
            <a:r>
              <a:rPr lang="en-US" dirty="0" smtClean="0"/>
              <a:t>Save as </a:t>
            </a:r>
            <a:r>
              <a:rPr lang="en-US" dirty="0" err="1" smtClean="0"/>
              <a:t>short_story_final_final</a:t>
            </a:r>
            <a:endParaRPr lang="en-US" dirty="0" smtClean="0"/>
          </a:p>
          <a:p>
            <a:r>
              <a:rPr lang="en-US" dirty="0" smtClean="0"/>
              <a:t>Save as </a:t>
            </a:r>
            <a:r>
              <a:rPr lang="en-US" dirty="0" err="1" smtClean="0"/>
              <a:t>short_story_final_final_final</a:t>
            </a:r>
            <a:endParaRPr lang="en-US" dirty="0" smtClean="0"/>
          </a:p>
          <a:p>
            <a:r>
              <a:rPr lang="en-US" dirty="0" smtClean="0"/>
              <a:t>…</a:t>
            </a:r>
            <a:endParaRPr lang="el-GR" dirty="0"/>
          </a:p>
        </p:txBody>
      </p:sp>
    </p:spTree>
    <p:extLst>
      <p:ext uri="{BB962C8B-B14F-4D97-AF65-F5344CB8AC3E}">
        <p14:creationId xmlns:p14="http://schemas.microsoft.com/office/powerpoint/2010/main" val="22213817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Για την ακρίβεια κάνουμε αυτό:</a:t>
            </a:r>
            <a:endParaRPr lang="el-GR"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31</a:t>
            </a:fld>
            <a:endParaRPr lang="en-US" dirty="0"/>
          </a:p>
        </p:txBody>
      </p:sp>
      <p:pic>
        <p:nvPicPr>
          <p:cNvPr id="7" name="Content Placeholder 6"/>
          <p:cNvPicPr>
            <a:picLocks noGrp="1" noChangeAspect="1"/>
          </p:cNvPicPr>
          <p:nvPr>
            <p:ph idx="1"/>
          </p:nvPr>
        </p:nvPicPr>
        <p:blipFill>
          <a:blip r:embed="rId2"/>
          <a:stretch>
            <a:fillRect/>
          </a:stretch>
        </p:blipFill>
        <p:spPr>
          <a:xfrm>
            <a:off x="2592925" y="2179782"/>
            <a:ext cx="6366615" cy="3990109"/>
          </a:xfrm>
          <a:prstGeom prst="rect">
            <a:avLst/>
          </a:prstGeom>
        </p:spPr>
      </p:pic>
    </p:spTree>
    <p:extLst>
      <p:ext uri="{BB962C8B-B14F-4D97-AF65-F5344CB8AC3E}">
        <p14:creationId xmlns:p14="http://schemas.microsoft.com/office/powerpoint/2010/main" val="26581192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Σας ευχαριστώ!</a:t>
            </a:r>
            <a:endParaRPr lang="el-GR" dirty="0"/>
          </a:p>
        </p:txBody>
      </p:sp>
      <p:sp>
        <p:nvSpPr>
          <p:cNvPr id="3" name="Content Placeholder 2"/>
          <p:cNvSpPr>
            <a:spLocks noGrp="1"/>
          </p:cNvSpPr>
          <p:nvPr>
            <p:ph idx="1"/>
          </p:nvPr>
        </p:nvSpPr>
        <p:spPr>
          <a:xfrm>
            <a:off x="2589212" y="2133600"/>
            <a:ext cx="8915400" cy="4583084"/>
          </a:xfrm>
        </p:spPr>
        <p:txBody>
          <a:bodyPr/>
          <a:lstStyle/>
          <a:p>
            <a:pPr marL="0" indent="0">
              <a:buNone/>
            </a:pPr>
            <a:r>
              <a:rPr lang="en-US" dirty="0" smtClean="0">
                <a:hlinkClick r:id="rId2"/>
              </a:rPr>
              <a:t>www.eratoioannou.com</a:t>
            </a:r>
            <a:endParaRPr lang="en-US" dirty="0" smtClean="0"/>
          </a:p>
          <a:p>
            <a:pPr marL="0" indent="0">
              <a:buNone/>
            </a:pPr>
            <a:r>
              <a:rPr lang="en-US" dirty="0" smtClean="0">
                <a:hlinkClick r:id="rId3"/>
              </a:rPr>
              <a:t>eratoioannou@cytanet.com.cy</a:t>
            </a:r>
            <a:endParaRPr lang="en-US" dirty="0" smtClean="0"/>
          </a:p>
          <a:p>
            <a:pPr marL="0" indent="0">
              <a:buNone/>
            </a:pPr>
            <a:endParaRPr lang="el-GR"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32</a:t>
            </a:fld>
            <a:endParaRPr lang="en-US" dirty="0"/>
          </a:p>
        </p:txBody>
      </p:sp>
      <p:pic>
        <p:nvPicPr>
          <p:cNvPr id="5" name="Picture 4"/>
          <p:cNvPicPr>
            <a:picLocks noChangeAspect="1"/>
          </p:cNvPicPr>
          <p:nvPr/>
        </p:nvPicPr>
        <p:blipFill>
          <a:blip r:embed="rId4"/>
          <a:stretch>
            <a:fillRect/>
          </a:stretch>
        </p:blipFill>
        <p:spPr>
          <a:xfrm>
            <a:off x="2002531" y="3829169"/>
            <a:ext cx="3860836" cy="1793285"/>
          </a:xfrm>
          <a:prstGeom prst="rect">
            <a:avLst/>
          </a:prstGeom>
        </p:spPr>
      </p:pic>
      <p:pic>
        <p:nvPicPr>
          <p:cNvPr id="7" name="Picture 6"/>
          <p:cNvPicPr>
            <a:picLocks noChangeAspect="1"/>
          </p:cNvPicPr>
          <p:nvPr/>
        </p:nvPicPr>
        <p:blipFill>
          <a:blip r:embed="rId5"/>
          <a:stretch>
            <a:fillRect/>
          </a:stretch>
        </p:blipFill>
        <p:spPr>
          <a:xfrm>
            <a:off x="7404811" y="4061746"/>
            <a:ext cx="4413115" cy="1328133"/>
          </a:xfrm>
          <a:prstGeom prst="rect">
            <a:avLst/>
          </a:prstGeom>
        </p:spPr>
      </p:pic>
      <p:sp>
        <p:nvSpPr>
          <p:cNvPr id="8" name="TextBox 7"/>
          <p:cNvSpPr txBox="1"/>
          <p:nvPr/>
        </p:nvSpPr>
        <p:spPr>
          <a:xfrm>
            <a:off x="2409856" y="5618479"/>
            <a:ext cx="9543846" cy="600164"/>
          </a:xfrm>
          <a:prstGeom prst="rect">
            <a:avLst/>
          </a:prstGeom>
          <a:noFill/>
        </p:spPr>
        <p:txBody>
          <a:bodyPr wrap="square" rtlCol="0">
            <a:spAutoFit/>
          </a:bodyPr>
          <a:lstStyle/>
          <a:p>
            <a:pPr algn="just"/>
            <a:r>
              <a:rPr lang="el-GR" sz="1100" dirty="0"/>
              <a:t>*Οι απόψεις και οι γνώμες που διατυπώνονται εκφράζουν αποκλειστικά τις απόψεις των συντακτών και δεν αντιπροσωπεύουν </a:t>
            </a:r>
            <a:r>
              <a:rPr lang="el-GR" sz="1100" dirty="0" err="1" smtClean="0"/>
              <a:t>κατ’ανάγκη</a:t>
            </a:r>
            <a:r>
              <a:rPr lang="el-GR" sz="1100" dirty="0" smtClean="0"/>
              <a:t> </a:t>
            </a:r>
            <a:r>
              <a:rPr lang="el-GR" sz="1100" dirty="0"/>
              <a:t>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p>
        </p:txBody>
      </p:sp>
    </p:spTree>
    <p:extLst>
      <p:ext uri="{BB962C8B-B14F-4D97-AF65-F5344CB8AC3E}">
        <p14:creationId xmlns:p14="http://schemas.microsoft.com/office/powerpoint/2010/main" val="1764156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u="sng" dirty="0"/>
              <a:t>Γιατί είναι σημαντική η οπτική γωνία</a:t>
            </a:r>
            <a:r>
              <a:rPr lang="el-GR" dirty="0"/>
              <a:t>;</a:t>
            </a:r>
            <a:br>
              <a:rPr lang="el-GR" dirty="0"/>
            </a:br>
            <a:endParaRPr lang="el-GR" dirty="0"/>
          </a:p>
        </p:txBody>
      </p:sp>
      <p:sp>
        <p:nvSpPr>
          <p:cNvPr id="3" name="Content Placeholder 2"/>
          <p:cNvSpPr>
            <a:spLocks noGrp="1"/>
          </p:cNvSpPr>
          <p:nvPr>
            <p:ph idx="1"/>
          </p:nvPr>
        </p:nvSpPr>
        <p:spPr/>
        <p:txBody>
          <a:bodyPr/>
          <a:lstStyle/>
          <a:p>
            <a:pPr lvl="0" algn="just"/>
            <a:r>
              <a:rPr lang="el-GR" sz="2000" dirty="0"/>
              <a:t>Τα πάντα σε ένα λογοτεχνικό κείμενο προέρχονται από μια οπτική γωνία / από μια συγκεκριμένη ματιά.</a:t>
            </a:r>
          </a:p>
          <a:p>
            <a:pPr marL="0" indent="0" algn="just">
              <a:buNone/>
            </a:pPr>
            <a:endParaRPr lang="el-GR" sz="2000" dirty="0"/>
          </a:p>
          <a:p>
            <a:pPr lvl="0" algn="just"/>
            <a:r>
              <a:rPr lang="el-GR" sz="2000" dirty="0"/>
              <a:t>Αποτελεί το «φίλτρο» μέσα από το οποίο περνούν ΟΛΑ τα στοιχεία του κειμένου.</a:t>
            </a:r>
          </a:p>
          <a:p>
            <a:pPr marL="0" indent="0" algn="just">
              <a:buNone/>
            </a:pPr>
            <a:endParaRPr lang="el-GR" sz="2000" dirty="0"/>
          </a:p>
          <a:p>
            <a:pPr lvl="0" algn="just"/>
            <a:r>
              <a:rPr lang="el-GR" sz="2000" dirty="0"/>
              <a:t>Καθορίζει τον τρόπο της αφήγησης / </a:t>
            </a:r>
            <a:r>
              <a:rPr lang="en-GB" sz="2000" dirty="0"/>
              <a:t>narrative mode</a:t>
            </a:r>
            <a:endParaRPr lang="el-GR" sz="2000" dirty="0"/>
          </a:p>
          <a:p>
            <a:pPr marL="0" indent="0" algn="just">
              <a:buNone/>
            </a:pPr>
            <a:endParaRPr lang="el-GR" dirty="0"/>
          </a:p>
          <a:p>
            <a:pPr marL="0" indent="0">
              <a:buNone/>
            </a:pPr>
            <a:endParaRPr lang="el-GR"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24481060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lstStyle/>
          <a:p>
            <a:pPr lvl="1"/>
            <a:r>
              <a:rPr lang="el-GR" sz="2000" dirty="0" smtClean="0"/>
              <a:t>Δομή</a:t>
            </a:r>
          </a:p>
          <a:p>
            <a:pPr lvl="1"/>
            <a:r>
              <a:rPr lang="el-GR" sz="2000" dirty="0" smtClean="0"/>
              <a:t>Γλώσσα</a:t>
            </a:r>
          </a:p>
          <a:p>
            <a:pPr lvl="1"/>
            <a:r>
              <a:rPr lang="el-GR" sz="2000" dirty="0" smtClean="0"/>
              <a:t>Ύφος</a:t>
            </a:r>
            <a:endParaRPr lang="el-GR" sz="2000" dirty="0"/>
          </a:p>
          <a:p>
            <a:pPr lvl="1"/>
            <a:r>
              <a:rPr lang="el-GR" sz="2000" dirty="0"/>
              <a:t>Φωνή</a:t>
            </a:r>
          </a:p>
          <a:p>
            <a:pPr lvl="1"/>
            <a:r>
              <a:rPr lang="el-GR" sz="2000" dirty="0" smtClean="0"/>
              <a:t>Απεικόνιση/απόδοση χαρακτήρων</a:t>
            </a:r>
          </a:p>
          <a:p>
            <a:pPr lvl="1"/>
            <a:r>
              <a:rPr lang="el-GR" sz="2000" dirty="0" smtClean="0"/>
              <a:t>Πληροφορίες</a:t>
            </a:r>
          </a:p>
          <a:p>
            <a:pPr marL="457200" lvl="1" indent="0">
              <a:buNone/>
            </a:pPr>
            <a:endParaRPr lang="el-GR" sz="1400" dirty="0"/>
          </a:p>
          <a:p>
            <a:endParaRPr lang="el-GR"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34645900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u="sng" dirty="0"/>
              <a:t>Συγγραφέας </a:t>
            </a:r>
            <a:r>
              <a:rPr lang="en-US" i="1" u="sng" dirty="0"/>
              <a:t>Vs</a:t>
            </a:r>
            <a:r>
              <a:rPr lang="en-US" u="sng" dirty="0"/>
              <a:t> </a:t>
            </a:r>
            <a:r>
              <a:rPr lang="el-GR" u="sng" dirty="0"/>
              <a:t>Αφηγητής </a:t>
            </a:r>
            <a:r>
              <a:rPr lang="el-GR" dirty="0"/>
              <a:t/>
            </a:r>
            <a:br>
              <a:rPr lang="el-GR" dirty="0"/>
            </a:br>
            <a:endParaRPr lang="el-GR" dirty="0"/>
          </a:p>
        </p:txBody>
      </p:sp>
      <p:sp>
        <p:nvSpPr>
          <p:cNvPr id="3" name="Content Placeholder 2"/>
          <p:cNvSpPr>
            <a:spLocks noGrp="1"/>
          </p:cNvSpPr>
          <p:nvPr>
            <p:ph idx="1"/>
          </p:nvPr>
        </p:nvSpPr>
        <p:spPr>
          <a:xfrm>
            <a:off x="2386012" y="1905000"/>
            <a:ext cx="8915400" cy="4414982"/>
          </a:xfrm>
        </p:spPr>
        <p:txBody>
          <a:bodyPr>
            <a:normAutofit/>
          </a:bodyPr>
          <a:lstStyle/>
          <a:p>
            <a:pPr marL="0" indent="0" algn="just">
              <a:buNone/>
            </a:pPr>
            <a:r>
              <a:rPr lang="el-GR" sz="2000" dirty="0"/>
              <a:t>Συγγραφέας και αφηγητής δεν πρέπει να συγχέονται, ακόμη και στην περίπτωση </a:t>
            </a:r>
            <a:r>
              <a:rPr lang="el-GR" sz="2000" dirty="0" err="1"/>
              <a:t>πρωτοπρόσωπης</a:t>
            </a:r>
            <a:r>
              <a:rPr lang="el-GR" sz="2000" dirty="0"/>
              <a:t> αφήγησης, όπου είναι δυνατόν να ανιχνεύονται αυτοβιογραφικά στοιχεία του συγγραφέα.</a:t>
            </a:r>
          </a:p>
          <a:p>
            <a:pPr lvl="0" algn="just"/>
            <a:r>
              <a:rPr lang="el-GR" sz="2000" u="sng" dirty="0"/>
              <a:t>Συγγραφέας</a:t>
            </a:r>
            <a:r>
              <a:rPr lang="el-GR" sz="2000" dirty="0"/>
              <a:t>: Είναι πραγματικό πρόσωπο με αληθινή ζωή, υπάρχει έξω από το κείμενο.</a:t>
            </a:r>
          </a:p>
          <a:p>
            <a:pPr lvl="0" algn="just"/>
            <a:r>
              <a:rPr lang="el-GR" sz="2000" u="sng" dirty="0"/>
              <a:t>Αφηγητής</a:t>
            </a:r>
            <a:r>
              <a:rPr lang="el-GR" sz="2000" dirty="0"/>
              <a:t>: Επινοείται από τον συγγραφέα για να πει την ιστορία.</a:t>
            </a:r>
          </a:p>
          <a:p>
            <a:pPr lvl="1" algn="just">
              <a:buFont typeface="Wingdings" panose="05000000000000000000" pitchFamily="2" charset="2"/>
              <a:buChar char="§"/>
            </a:pPr>
            <a:r>
              <a:rPr lang="el-GR" sz="2000" dirty="0"/>
              <a:t>Είναι ο διαμεσολαβητής ανάμεσα στον συγγραφέα και στον αναγνώστη. </a:t>
            </a:r>
          </a:p>
          <a:p>
            <a:pPr lvl="1" algn="just">
              <a:buFont typeface="Wingdings" panose="05000000000000000000" pitchFamily="2" charset="2"/>
              <a:buChar char="§"/>
            </a:pPr>
            <a:r>
              <a:rPr lang="el-GR" sz="2000" dirty="0" smtClean="0"/>
              <a:t>Υπάρχει μόνο </a:t>
            </a:r>
            <a:r>
              <a:rPr lang="el-GR" sz="2000" dirty="0"/>
              <a:t>στο πλαίσιο του πλασματικού </a:t>
            </a:r>
            <a:r>
              <a:rPr lang="el-GR" sz="2000" dirty="0" smtClean="0"/>
              <a:t>λόγου.</a:t>
            </a:r>
            <a:endParaRPr lang="el-GR" sz="2000" dirty="0"/>
          </a:p>
          <a:p>
            <a:pPr lvl="1" algn="just">
              <a:buFont typeface="Wingdings" panose="05000000000000000000" pitchFamily="2" charset="2"/>
              <a:buChar char="§"/>
            </a:pPr>
            <a:r>
              <a:rPr lang="el-GR" sz="2000" dirty="0"/>
              <a:t>Πρόκειται για το υποκείμενο </a:t>
            </a:r>
            <a:r>
              <a:rPr lang="el-GR" sz="2000" dirty="0" smtClean="0"/>
              <a:t>/ φορέα </a:t>
            </a:r>
            <a:r>
              <a:rPr lang="el-GR" sz="2000" dirty="0"/>
              <a:t>της αφήγησης, ο οποίος είναι δυνατόν να αφηγείται σε πρώτο /δεύτερο /τρίτο πρόσωπο.</a:t>
            </a:r>
          </a:p>
          <a:p>
            <a:pPr marL="0" indent="0">
              <a:buNone/>
            </a:pPr>
            <a:endParaRPr lang="el-GR"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33494536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u="sng" dirty="0"/>
              <a:t>Οι τέσσερις τύποι </a:t>
            </a:r>
            <a:r>
              <a:rPr lang="el-GR" u="sng" dirty="0" smtClean="0"/>
              <a:t>τ</a:t>
            </a:r>
            <a:r>
              <a:rPr lang="el-GR" u="sng" dirty="0"/>
              <a:t>η</a:t>
            </a:r>
            <a:r>
              <a:rPr lang="el-GR" u="sng" dirty="0" smtClean="0"/>
              <a:t>ς </a:t>
            </a:r>
            <a:r>
              <a:rPr lang="el-GR" u="sng" dirty="0"/>
              <a:t>αφήγησης</a:t>
            </a:r>
            <a:r>
              <a:rPr lang="el-GR" dirty="0"/>
              <a:t>:</a:t>
            </a:r>
            <a:br>
              <a:rPr lang="el-GR" dirty="0"/>
            </a:br>
            <a:endParaRPr lang="el-GR" dirty="0"/>
          </a:p>
        </p:txBody>
      </p:sp>
      <p:sp>
        <p:nvSpPr>
          <p:cNvPr id="3" name="Content Placeholder 2"/>
          <p:cNvSpPr>
            <a:spLocks noGrp="1"/>
          </p:cNvSpPr>
          <p:nvPr>
            <p:ph idx="1"/>
          </p:nvPr>
        </p:nvSpPr>
        <p:spPr/>
        <p:txBody>
          <a:bodyPr/>
          <a:lstStyle/>
          <a:p>
            <a:pPr lvl="0"/>
            <a:r>
              <a:rPr lang="el-GR" sz="2400" dirty="0"/>
              <a:t>Τρίτο πρόσωπο (παντογνώστης)</a:t>
            </a:r>
          </a:p>
          <a:p>
            <a:pPr lvl="0"/>
            <a:r>
              <a:rPr lang="el-GR" sz="2400" dirty="0"/>
              <a:t>Τρίτο πρόσωπο (περιορισμένο)</a:t>
            </a:r>
          </a:p>
          <a:p>
            <a:pPr lvl="0"/>
            <a:r>
              <a:rPr lang="el-GR" sz="2400" dirty="0" smtClean="0"/>
              <a:t>Δεύτερο </a:t>
            </a:r>
            <a:r>
              <a:rPr lang="el-GR" sz="2400" dirty="0"/>
              <a:t>πρόσωπο </a:t>
            </a:r>
          </a:p>
          <a:p>
            <a:pPr lvl="0"/>
            <a:r>
              <a:rPr lang="el-GR" sz="2400" dirty="0" smtClean="0"/>
              <a:t>Πρώτο </a:t>
            </a:r>
            <a:r>
              <a:rPr lang="el-GR" sz="2400" dirty="0"/>
              <a:t>πρόσωπο</a:t>
            </a:r>
          </a:p>
          <a:p>
            <a:pPr lvl="0"/>
            <a:r>
              <a:rPr lang="el-GR" sz="2400" dirty="0"/>
              <a:t>Κινηματογραφική αφήγηση</a:t>
            </a:r>
          </a:p>
          <a:p>
            <a:pPr marL="0" indent="0">
              <a:buNone/>
            </a:pPr>
            <a:endParaRPr lang="el-GR"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33372829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666508"/>
          </a:xfrm>
        </p:spPr>
        <p:txBody>
          <a:bodyPr>
            <a:normAutofit fontScale="90000"/>
          </a:bodyPr>
          <a:lstStyle/>
          <a:p>
            <a:r>
              <a:rPr lang="el-GR" u="sng" dirty="0"/>
              <a:t>Η αφήγηση σε τρίτο πρόσωπο (παντογνώστης - πανταχού παρών και πουθενά </a:t>
            </a:r>
            <a:r>
              <a:rPr lang="el-GR" u="sng" dirty="0" smtClean="0"/>
              <a:t>ορατός) </a:t>
            </a:r>
            <a:endParaRPr lang="el-GR" dirty="0"/>
          </a:p>
        </p:txBody>
      </p:sp>
      <p:pic>
        <p:nvPicPr>
          <p:cNvPr id="4" name="Content Placeholder 3"/>
          <p:cNvPicPr>
            <a:picLocks noGrp="1" noChangeAspect="1"/>
          </p:cNvPicPr>
          <p:nvPr>
            <p:ph idx="1"/>
          </p:nvPr>
        </p:nvPicPr>
        <p:blipFill>
          <a:blip r:embed="rId2"/>
          <a:stretch>
            <a:fillRect/>
          </a:stretch>
        </p:blipFill>
        <p:spPr>
          <a:xfrm>
            <a:off x="3837482" y="2593088"/>
            <a:ext cx="5666281" cy="3886487"/>
          </a:xfrm>
          <a:prstGeom prst="rect">
            <a:avLst/>
          </a:prstGeom>
        </p:spPr>
      </p:pic>
      <p:sp>
        <p:nvSpPr>
          <p:cNvPr id="3" name="Slide Number Placeholder 2"/>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35495240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09"/>
            <a:ext cx="8911687" cy="2044139"/>
          </a:xfrm>
        </p:spPr>
        <p:txBody>
          <a:bodyPr>
            <a:normAutofit fontScale="90000"/>
          </a:bodyPr>
          <a:lstStyle/>
          <a:p>
            <a:r>
              <a:rPr lang="el-GR" dirty="0"/>
              <a:t>Ο αφηγητής βρίσκεται εκτός της ιστορίας και έχει πλήρη πρόσβαση στις σκέψεις και τις εμπειρίες</a:t>
            </a:r>
            <a:r>
              <a:rPr lang="en-US" dirty="0"/>
              <a:t>  </a:t>
            </a:r>
            <a:r>
              <a:rPr lang="el-GR" i="1" dirty="0"/>
              <a:t>όλων των</a:t>
            </a:r>
            <a:r>
              <a:rPr lang="en-US" i="1" dirty="0"/>
              <a:t> </a:t>
            </a:r>
            <a:r>
              <a:rPr lang="en-US" dirty="0"/>
              <a:t> </a:t>
            </a:r>
            <a:r>
              <a:rPr lang="el-GR" dirty="0"/>
              <a:t>χαρακτήρων της ι</a:t>
            </a:r>
            <a:r>
              <a:rPr lang="el-GR" dirty="0" smtClean="0"/>
              <a:t>στορίας</a:t>
            </a:r>
            <a:r>
              <a:rPr lang="el-GR" dirty="0"/>
              <a:t>.</a:t>
            </a:r>
            <a:br>
              <a:rPr lang="el-GR" dirty="0"/>
            </a:br>
            <a:endParaRPr lang="el-GR" dirty="0"/>
          </a:p>
        </p:txBody>
      </p:sp>
      <p:sp>
        <p:nvSpPr>
          <p:cNvPr id="3" name="Content Placeholder 2"/>
          <p:cNvSpPr>
            <a:spLocks noGrp="1"/>
          </p:cNvSpPr>
          <p:nvPr>
            <p:ph idx="1"/>
          </p:nvPr>
        </p:nvSpPr>
        <p:spPr>
          <a:xfrm>
            <a:off x="2589212" y="2668249"/>
            <a:ext cx="8915400" cy="3852471"/>
          </a:xfrm>
        </p:spPr>
        <p:txBody>
          <a:bodyPr/>
          <a:lstStyle/>
          <a:p>
            <a:pPr marL="0" lvl="0" indent="0">
              <a:buNone/>
            </a:pPr>
            <a:endParaRPr lang="el-GR" sz="2400" dirty="0" smtClean="0"/>
          </a:p>
          <a:p>
            <a:r>
              <a:rPr lang="el-GR" sz="2400" dirty="0" smtClean="0"/>
              <a:t>Γνωρίζει </a:t>
            </a:r>
            <a:r>
              <a:rPr lang="el-GR" sz="2400" dirty="0"/>
              <a:t>περισσότερα από τα πρόσωπα της ιστορίας, ακόμη και τις πιο ενδόμυχές τους σκέψεις. </a:t>
            </a:r>
          </a:p>
          <a:p>
            <a:pPr lvl="0"/>
            <a:r>
              <a:rPr lang="el-GR" sz="2400" dirty="0" smtClean="0"/>
              <a:t>Η απόλυτη γνώση ισοδυναμεί με έλλειψη σκοπιάς/εστίασης.</a:t>
            </a:r>
            <a:endParaRPr lang="el-GR" sz="2400" dirty="0"/>
          </a:p>
          <a:p>
            <a:pPr marL="0" indent="0">
              <a:buNone/>
            </a:pPr>
            <a:endParaRPr lang="el-GR"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802168524"/>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9336</TotalTime>
  <Words>1236</Words>
  <Application>Microsoft Office PowerPoint</Application>
  <PresentationFormat>Widescreen</PresentationFormat>
  <Paragraphs>175</Paragraphs>
  <Slides>32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32</vt:i4>
      </vt:variant>
    </vt:vector>
  </HeadingPairs>
  <TitlesOfParts>
    <vt:vector size="42" baseType="lpstr">
      <vt:lpstr>Arial</vt:lpstr>
      <vt:lpstr>Calibri</vt:lpstr>
      <vt:lpstr>Cambria</vt:lpstr>
      <vt:lpstr>Century Gothic</vt:lpstr>
      <vt:lpstr>Didact Gothic</vt:lpstr>
      <vt:lpstr>Symbol</vt:lpstr>
      <vt:lpstr>Times New Roman</vt:lpstr>
      <vt:lpstr>Wingdings</vt:lpstr>
      <vt:lpstr>Wingdings 3</vt:lpstr>
      <vt:lpstr>Wisp</vt:lpstr>
      <vt:lpstr>Η Οπτική Γωνία Συντονίστρια Εργαστηρίου: Ερατώ Ιωάννου</vt:lpstr>
      <vt:lpstr>Ορισμός της οπτικής γωνίας: </vt:lpstr>
      <vt:lpstr>Όλα έχουν να κάνουν με ένα σημείο</vt:lpstr>
      <vt:lpstr>Γιατί είναι σημαντική η οπτική γωνία; </vt:lpstr>
      <vt:lpstr>PowerPoint Presentation</vt:lpstr>
      <vt:lpstr>Συγγραφέας Vs Αφηγητής  </vt:lpstr>
      <vt:lpstr>Οι τέσσερις τύποι της αφήγησης: </vt:lpstr>
      <vt:lpstr>Η αφήγηση σε τρίτο πρόσωπο (παντογνώστης - πανταχού παρών και πουθενά ορατός) </vt:lpstr>
      <vt:lpstr>Ο αφηγητής βρίσκεται εκτός της ιστορίας και έχει πλήρη πρόσβαση στις σκέψεις και τις εμπειρίες  όλων των  χαρακτήρων της ιστορίας. </vt:lpstr>
      <vt:lpstr>Παραδείγματα:</vt:lpstr>
      <vt:lpstr>Αλλά . . .  </vt:lpstr>
      <vt:lpstr>Η αφήγηση σε τρίτο πρόσωπο (περιορισμένο) </vt:lpstr>
      <vt:lpstr>PowerPoint Presentation</vt:lpstr>
      <vt:lpstr>Η ιστορία αφορά «Αυτήν» ή «Αυτόν»  </vt:lpstr>
      <vt:lpstr>Η αφήγηση σε δεύτερο πρόσωπο </vt:lpstr>
      <vt:lpstr>PowerPoint Presentation</vt:lpstr>
      <vt:lpstr>Το αγαπημένο δεύτερο πρόσωπο …</vt:lpstr>
      <vt:lpstr>Η αφήγηση σε πρώτο πρόσωπο  </vt:lpstr>
      <vt:lpstr>PowerPoint Presentation</vt:lpstr>
      <vt:lpstr>PowerPoint Presentation</vt:lpstr>
      <vt:lpstr>Το «εγώ» είναι χαρακτήρας στην ιστορία η οποία σχετίζεται άμεσα με τις εμπειρίες του. </vt:lpstr>
      <vt:lpstr>PowerPoint Presentation</vt:lpstr>
      <vt:lpstr>Όμως . . .  </vt:lpstr>
      <vt:lpstr>Kινηματογραφική αφήγηση . . .  </vt:lpstr>
      <vt:lpstr>PowerPoint Presentation</vt:lpstr>
      <vt:lpstr>PowerPoint Presentation</vt:lpstr>
      <vt:lpstr>Αίνιγμα …</vt:lpstr>
      <vt:lpstr>Τι κάνουμε;</vt:lpstr>
      <vt:lpstr>Δεν κάνουμε αυτό:</vt:lpstr>
      <vt:lpstr>Κάνουμε αυτό:</vt:lpstr>
      <vt:lpstr>Για την ακρίβεια κάνουμε αυτό:</vt:lpstr>
      <vt:lpstr>Σας ευχαριστώ!</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Τα Πρόσωπα της Αφήγησης</dc:title>
  <dc:creator>Teacher</dc:creator>
  <cp:lastModifiedBy>HP</cp:lastModifiedBy>
  <cp:revision>40</cp:revision>
  <dcterms:created xsi:type="dcterms:W3CDTF">2020-11-10T18:12:55Z</dcterms:created>
  <dcterms:modified xsi:type="dcterms:W3CDTF">2025-11-17T11:01:16Z</dcterms:modified>
</cp:coreProperties>
</file>