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21"/>
  </p:notesMasterIdLst>
  <p:sldIdLst>
    <p:sldId id="256" r:id="rId2"/>
    <p:sldId id="257" r:id="rId3"/>
    <p:sldId id="258" r:id="rId4"/>
    <p:sldId id="276" r:id="rId5"/>
    <p:sldId id="260" r:id="rId6"/>
    <p:sldId id="292" r:id="rId7"/>
    <p:sldId id="262" r:id="rId8"/>
    <p:sldId id="264" r:id="rId9"/>
    <p:sldId id="265" r:id="rId10"/>
    <p:sldId id="266" r:id="rId11"/>
    <p:sldId id="267" r:id="rId12"/>
    <p:sldId id="282" r:id="rId13"/>
    <p:sldId id="277" r:id="rId14"/>
    <p:sldId id="279" r:id="rId15"/>
    <p:sldId id="280" r:id="rId16"/>
    <p:sldId id="281" r:id="rId17"/>
    <p:sldId id="283" r:id="rId18"/>
    <p:sldId id="284"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98C82-21E6-4019-A7B0-B5B720C8916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93D1A3B-DBA5-4234-9951-8B161CA02870}">
      <dgm:prSet/>
      <dgm:spPr/>
      <dgm:t>
        <a:bodyPr/>
        <a:lstStyle/>
        <a:p>
          <a:r>
            <a:rPr lang="el-GR" b="1" dirty="0"/>
            <a:t>Οι βασικότεροι αφηγηματικοί τρόποι: </a:t>
          </a:r>
          <a:endParaRPr lang="en-US" dirty="0"/>
        </a:p>
      </dgm:t>
    </dgm:pt>
    <dgm:pt modelId="{DA47A6E3-E6C2-4BBF-A4AD-CC2BAF1206BB}" type="parTrans" cxnId="{BAC226EF-65D9-42B0-BE00-1DC5A9BEE5E9}">
      <dgm:prSet/>
      <dgm:spPr/>
      <dgm:t>
        <a:bodyPr/>
        <a:lstStyle/>
        <a:p>
          <a:endParaRPr lang="en-US"/>
        </a:p>
      </dgm:t>
    </dgm:pt>
    <dgm:pt modelId="{DDB28B3C-1A6C-4B55-B1B8-844C34028E0A}" type="sibTrans" cxnId="{BAC226EF-65D9-42B0-BE00-1DC5A9BEE5E9}">
      <dgm:prSet/>
      <dgm:spPr/>
      <dgm:t>
        <a:bodyPr/>
        <a:lstStyle/>
        <a:p>
          <a:endParaRPr lang="en-US"/>
        </a:p>
      </dgm:t>
    </dgm:pt>
    <dgm:pt modelId="{7F4E48AD-E23D-4B0B-86E5-9AF0DCFE256E}">
      <dgm:prSet/>
      <dgm:spPr/>
      <dgm:t>
        <a:bodyPr/>
        <a:lstStyle/>
        <a:p>
          <a:r>
            <a:rPr lang="el-GR" b="1" dirty="0"/>
            <a:t>η διήγηση</a:t>
          </a:r>
          <a:endParaRPr lang="en-US" dirty="0"/>
        </a:p>
      </dgm:t>
    </dgm:pt>
    <dgm:pt modelId="{0C940DB1-2670-4C9F-BE16-CFF396AF3E85}" type="parTrans" cxnId="{821FDCD8-88F0-4663-A41D-2D7826083E46}">
      <dgm:prSet/>
      <dgm:spPr/>
      <dgm:t>
        <a:bodyPr/>
        <a:lstStyle/>
        <a:p>
          <a:endParaRPr lang="en-US"/>
        </a:p>
      </dgm:t>
    </dgm:pt>
    <dgm:pt modelId="{B16702FC-80F4-4DB9-97C5-05027B6A032F}" type="sibTrans" cxnId="{821FDCD8-88F0-4663-A41D-2D7826083E46}">
      <dgm:prSet/>
      <dgm:spPr/>
      <dgm:t>
        <a:bodyPr/>
        <a:lstStyle/>
        <a:p>
          <a:endParaRPr lang="en-US"/>
        </a:p>
      </dgm:t>
    </dgm:pt>
    <dgm:pt modelId="{075C487A-FF83-4A47-97B0-A6EF3DB9241C}">
      <dgm:prSet/>
      <dgm:spPr/>
      <dgm:t>
        <a:bodyPr/>
        <a:lstStyle/>
        <a:p>
          <a:r>
            <a:rPr lang="el-GR" b="1"/>
            <a:t>η περιγραφή</a:t>
          </a:r>
          <a:endParaRPr lang="en-US"/>
        </a:p>
      </dgm:t>
    </dgm:pt>
    <dgm:pt modelId="{B95D2513-ECE3-4710-B978-3937F4C3E9DC}" type="parTrans" cxnId="{C59676BD-A9B4-4F82-B246-FB9FE7E84628}">
      <dgm:prSet/>
      <dgm:spPr/>
      <dgm:t>
        <a:bodyPr/>
        <a:lstStyle/>
        <a:p>
          <a:endParaRPr lang="en-US"/>
        </a:p>
      </dgm:t>
    </dgm:pt>
    <dgm:pt modelId="{20469CF6-E71B-47CA-A49B-4084A630FEF3}" type="sibTrans" cxnId="{C59676BD-A9B4-4F82-B246-FB9FE7E84628}">
      <dgm:prSet/>
      <dgm:spPr/>
      <dgm:t>
        <a:bodyPr/>
        <a:lstStyle/>
        <a:p>
          <a:endParaRPr lang="en-US"/>
        </a:p>
      </dgm:t>
    </dgm:pt>
    <dgm:pt modelId="{0FA04AB4-2DE5-4B76-A4B1-0DC32F2E2E27}">
      <dgm:prSet/>
      <dgm:spPr/>
      <dgm:t>
        <a:bodyPr/>
        <a:lstStyle/>
        <a:p>
          <a:r>
            <a:rPr lang="el-GR" b="1"/>
            <a:t>ο διάλογος (ύφος, φωνή)</a:t>
          </a:r>
          <a:endParaRPr lang="en-US"/>
        </a:p>
      </dgm:t>
    </dgm:pt>
    <dgm:pt modelId="{D9699E09-2284-4D35-8C41-58DFCE32E1ED}" type="parTrans" cxnId="{C70376AB-EAB9-4E1E-A651-7FAAF1488804}">
      <dgm:prSet/>
      <dgm:spPr/>
      <dgm:t>
        <a:bodyPr/>
        <a:lstStyle/>
        <a:p>
          <a:endParaRPr lang="en-US"/>
        </a:p>
      </dgm:t>
    </dgm:pt>
    <dgm:pt modelId="{2ED3DACC-A9E5-46FF-8729-DFD3C9694B64}" type="sibTrans" cxnId="{C70376AB-EAB9-4E1E-A651-7FAAF1488804}">
      <dgm:prSet/>
      <dgm:spPr/>
      <dgm:t>
        <a:bodyPr/>
        <a:lstStyle/>
        <a:p>
          <a:endParaRPr lang="en-US"/>
        </a:p>
      </dgm:t>
    </dgm:pt>
    <dgm:pt modelId="{AD956AD6-53C6-4554-A022-821801E32FA9}">
      <dgm:prSet/>
      <dgm:spPr/>
      <dgm:t>
        <a:bodyPr/>
        <a:lstStyle/>
        <a:p>
          <a:r>
            <a:rPr lang="el-GR" b="1"/>
            <a:t>ο διακειμενικός διάλογος</a:t>
          </a:r>
          <a:endParaRPr lang="en-US"/>
        </a:p>
      </dgm:t>
    </dgm:pt>
    <dgm:pt modelId="{CDCF0EF4-15B0-4F40-BB21-A5CC93BD6CDF}" type="parTrans" cxnId="{3F3CD669-076D-4149-BD01-0C2D0628ACE7}">
      <dgm:prSet/>
      <dgm:spPr/>
      <dgm:t>
        <a:bodyPr/>
        <a:lstStyle/>
        <a:p>
          <a:endParaRPr lang="en-US"/>
        </a:p>
      </dgm:t>
    </dgm:pt>
    <dgm:pt modelId="{D9CF40B0-6D54-443E-89A8-D68913830072}" type="sibTrans" cxnId="{3F3CD669-076D-4149-BD01-0C2D0628ACE7}">
      <dgm:prSet/>
      <dgm:spPr/>
      <dgm:t>
        <a:bodyPr/>
        <a:lstStyle/>
        <a:p>
          <a:endParaRPr lang="en-US"/>
        </a:p>
      </dgm:t>
    </dgm:pt>
    <dgm:pt modelId="{3A26484C-27FC-4109-AF35-4C7CFA965D17}">
      <dgm:prSet/>
      <dgm:spPr/>
      <dgm:t>
        <a:bodyPr/>
        <a:lstStyle/>
        <a:p>
          <a:r>
            <a:rPr lang="el-GR" b="1"/>
            <a:t>ο εσωτερικός μονόλογος</a:t>
          </a:r>
          <a:endParaRPr lang="en-US"/>
        </a:p>
      </dgm:t>
    </dgm:pt>
    <dgm:pt modelId="{C7D7DC68-8EB7-47D2-A7D5-9F53D047F340}" type="parTrans" cxnId="{E645AFEC-3E34-4979-89D1-69D8156671F0}">
      <dgm:prSet/>
      <dgm:spPr/>
      <dgm:t>
        <a:bodyPr/>
        <a:lstStyle/>
        <a:p>
          <a:endParaRPr lang="en-US"/>
        </a:p>
      </dgm:t>
    </dgm:pt>
    <dgm:pt modelId="{1A7081BA-44BA-4FB6-805B-90C6004E15B1}" type="sibTrans" cxnId="{E645AFEC-3E34-4979-89D1-69D8156671F0}">
      <dgm:prSet/>
      <dgm:spPr/>
      <dgm:t>
        <a:bodyPr/>
        <a:lstStyle/>
        <a:p>
          <a:endParaRPr lang="en-US"/>
        </a:p>
      </dgm:t>
    </dgm:pt>
    <dgm:pt modelId="{2E7FFB9E-F2E7-4808-98B7-805212A24E11}">
      <dgm:prSet/>
      <dgm:spPr/>
      <dgm:t>
        <a:bodyPr/>
        <a:lstStyle/>
        <a:p>
          <a:r>
            <a:rPr lang="el-GR" b="1"/>
            <a:t>η συνειδησιακή ροή</a:t>
          </a:r>
          <a:endParaRPr lang="en-US"/>
        </a:p>
      </dgm:t>
    </dgm:pt>
    <dgm:pt modelId="{E1067EC0-6892-43C8-BE95-12FEED466FB3}" type="parTrans" cxnId="{F847FE73-6955-47D9-B7F1-7BA7075D13F4}">
      <dgm:prSet/>
      <dgm:spPr/>
      <dgm:t>
        <a:bodyPr/>
        <a:lstStyle/>
        <a:p>
          <a:endParaRPr lang="en-US"/>
        </a:p>
      </dgm:t>
    </dgm:pt>
    <dgm:pt modelId="{446294C5-6C6C-4D4B-9550-0B32E1435D5D}" type="sibTrans" cxnId="{F847FE73-6955-47D9-B7F1-7BA7075D13F4}">
      <dgm:prSet/>
      <dgm:spPr/>
      <dgm:t>
        <a:bodyPr/>
        <a:lstStyle/>
        <a:p>
          <a:endParaRPr lang="en-US"/>
        </a:p>
      </dgm:t>
    </dgm:pt>
    <dgm:pt modelId="{1DBCA16B-E690-42D5-9B00-F260A182B1BE}">
      <dgm:prSet/>
      <dgm:spPr/>
      <dgm:t>
        <a:bodyPr/>
        <a:lstStyle/>
        <a:p>
          <a:r>
            <a:rPr lang="el-GR" b="1"/>
            <a:t>ο ελεύθερος πλάγιος λόγος </a:t>
          </a:r>
          <a:endParaRPr lang="en-US"/>
        </a:p>
      </dgm:t>
    </dgm:pt>
    <dgm:pt modelId="{6FDB7E48-0747-436C-93A9-39EF654ED726}" type="parTrans" cxnId="{95B5AC04-9701-4600-98F8-9F41270CFBB3}">
      <dgm:prSet/>
      <dgm:spPr/>
      <dgm:t>
        <a:bodyPr/>
        <a:lstStyle/>
        <a:p>
          <a:endParaRPr lang="en-US"/>
        </a:p>
      </dgm:t>
    </dgm:pt>
    <dgm:pt modelId="{44909F93-C5E6-4B96-805D-F079CEB324A3}" type="sibTrans" cxnId="{95B5AC04-9701-4600-98F8-9F41270CFBB3}">
      <dgm:prSet/>
      <dgm:spPr/>
      <dgm:t>
        <a:bodyPr/>
        <a:lstStyle/>
        <a:p>
          <a:endParaRPr lang="en-US"/>
        </a:p>
      </dgm:t>
    </dgm:pt>
    <dgm:pt modelId="{9E8D76F3-EB0D-48A3-BE58-99DC3EF6E038}">
      <dgm:prSet/>
      <dgm:spPr/>
      <dgm:t>
        <a:bodyPr/>
        <a:lstStyle/>
        <a:p>
          <a:r>
            <a:rPr lang="el-GR" b="1"/>
            <a:t>η εγκιβωτισμένη αφήγηση </a:t>
          </a:r>
          <a:endParaRPr lang="en-US"/>
        </a:p>
      </dgm:t>
    </dgm:pt>
    <dgm:pt modelId="{29CF662F-2CA5-48F0-B867-B30334EAB768}" type="parTrans" cxnId="{4EF448F4-E037-4806-9385-83B2FE0E1683}">
      <dgm:prSet/>
      <dgm:spPr/>
      <dgm:t>
        <a:bodyPr/>
        <a:lstStyle/>
        <a:p>
          <a:endParaRPr lang="en-US"/>
        </a:p>
      </dgm:t>
    </dgm:pt>
    <dgm:pt modelId="{9F7803E1-A8BF-45D4-9448-D09446BF2C6E}" type="sibTrans" cxnId="{4EF448F4-E037-4806-9385-83B2FE0E1683}">
      <dgm:prSet/>
      <dgm:spPr/>
      <dgm:t>
        <a:bodyPr/>
        <a:lstStyle/>
        <a:p>
          <a:endParaRPr lang="en-US"/>
        </a:p>
      </dgm:t>
    </dgm:pt>
    <dgm:pt modelId="{C59A8DE4-57FA-4584-ADC8-12B143E4789E}">
      <dgm:prSet/>
      <dgm:spPr/>
      <dgm:t>
        <a:bodyPr/>
        <a:lstStyle/>
        <a:p>
          <a:r>
            <a:rPr lang="el-GR" b="1"/>
            <a:t>το τεχνικό κείμενο (επιστολή, ρεπορτάζ, διαφήμιση, κλπ).</a:t>
          </a:r>
          <a:endParaRPr lang="en-US"/>
        </a:p>
      </dgm:t>
    </dgm:pt>
    <dgm:pt modelId="{12FADF11-F2E9-49DF-A11F-B11DC1C3190A}" type="parTrans" cxnId="{A50AAB9B-67FE-473B-893D-D6ACF1CE6FAC}">
      <dgm:prSet/>
      <dgm:spPr/>
      <dgm:t>
        <a:bodyPr/>
        <a:lstStyle/>
        <a:p>
          <a:endParaRPr lang="en-US"/>
        </a:p>
      </dgm:t>
    </dgm:pt>
    <dgm:pt modelId="{D5677F03-DF35-45F3-8EB5-B546BAB912C4}" type="sibTrans" cxnId="{A50AAB9B-67FE-473B-893D-D6ACF1CE6FAC}">
      <dgm:prSet/>
      <dgm:spPr/>
      <dgm:t>
        <a:bodyPr/>
        <a:lstStyle/>
        <a:p>
          <a:endParaRPr lang="en-US"/>
        </a:p>
      </dgm:t>
    </dgm:pt>
    <dgm:pt modelId="{468BF06C-96D9-41C6-A36E-17B8DE9DACBA}" type="pres">
      <dgm:prSet presAssocID="{34298C82-21E6-4019-A7B0-B5B720C89169}" presName="vert0" presStyleCnt="0">
        <dgm:presLayoutVars>
          <dgm:dir/>
          <dgm:animOne val="branch"/>
          <dgm:animLvl val="lvl"/>
        </dgm:presLayoutVars>
      </dgm:prSet>
      <dgm:spPr/>
      <dgm:t>
        <a:bodyPr/>
        <a:lstStyle/>
        <a:p>
          <a:endParaRPr lang="en-US"/>
        </a:p>
      </dgm:t>
    </dgm:pt>
    <dgm:pt modelId="{B9D57902-8E11-4AB8-BCF3-79A0553EDD73}" type="pres">
      <dgm:prSet presAssocID="{393D1A3B-DBA5-4234-9951-8B161CA02870}" presName="thickLine" presStyleLbl="alignNode1" presStyleIdx="0" presStyleCnt="1"/>
      <dgm:spPr/>
    </dgm:pt>
    <dgm:pt modelId="{00957B27-14EF-4866-A066-2DF4AC6E38CD}" type="pres">
      <dgm:prSet presAssocID="{393D1A3B-DBA5-4234-9951-8B161CA02870}" presName="horz1" presStyleCnt="0"/>
      <dgm:spPr/>
    </dgm:pt>
    <dgm:pt modelId="{FBD8B2D1-6EAB-4A14-8C00-07FA5D007949}" type="pres">
      <dgm:prSet presAssocID="{393D1A3B-DBA5-4234-9951-8B161CA02870}" presName="tx1" presStyleLbl="revTx" presStyleIdx="0" presStyleCnt="10"/>
      <dgm:spPr/>
      <dgm:t>
        <a:bodyPr/>
        <a:lstStyle/>
        <a:p>
          <a:endParaRPr lang="en-US"/>
        </a:p>
      </dgm:t>
    </dgm:pt>
    <dgm:pt modelId="{DCE054FC-AF2D-4788-9E84-B826804F2A39}" type="pres">
      <dgm:prSet presAssocID="{393D1A3B-DBA5-4234-9951-8B161CA02870}" presName="vert1" presStyleCnt="0"/>
      <dgm:spPr/>
    </dgm:pt>
    <dgm:pt modelId="{1E8275B1-DFAC-4752-AF4F-68310470A3B2}" type="pres">
      <dgm:prSet presAssocID="{7F4E48AD-E23D-4B0B-86E5-9AF0DCFE256E}" presName="vertSpace2a" presStyleCnt="0"/>
      <dgm:spPr/>
    </dgm:pt>
    <dgm:pt modelId="{B674E8B1-A201-41B0-918E-7B13DFD96271}" type="pres">
      <dgm:prSet presAssocID="{7F4E48AD-E23D-4B0B-86E5-9AF0DCFE256E}" presName="horz2" presStyleCnt="0"/>
      <dgm:spPr/>
    </dgm:pt>
    <dgm:pt modelId="{9DB04153-F8FF-406D-8EBC-48B1B1C29742}" type="pres">
      <dgm:prSet presAssocID="{7F4E48AD-E23D-4B0B-86E5-9AF0DCFE256E}" presName="horzSpace2" presStyleCnt="0"/>
      <dgm:spPr/>
    </dgm:pt>
    <dgm:pt modelId="{B938A0B2-CA5E-4338-9403-BC872863A2BA}" type="pres">
      <dgm:prSet presAssocID="{7F4E48AD-E23D-4B0B-86E5-9AF0DCFE256E}" presName="tx2" presStyleLbl="revTx" presStyleIdx="1" presStyleCnt="10"/>
      <dgm:spPr/>
      <dgm:t>
        <a:bodyPr/>
        <a:lstStyle/>
        <a:p>
          <a:endParaRPr lang="en-US"/>
        </a:p>
      </dgm:t>
    </dgm:pt>
    <dgm:pt modelId="{8A02D7E8-34AD-470E-9F50-FA6E62D7CDD0}" type="pres">
      <dgm:prSet presAssocID="{7F4E48AD-E23D-4B0B-86E5-9AF0DCFE256E}" presName="vert2" presStyleCnt="0"/>
      <dgm:spPr/>
    </dgm:pt>
    <dgm:pt modelId="{8B0F137B-3358-400F-B2B6-D651BCA02E9E}" type="pres">
      <dgm:prSet presAssocID="{7F4E48AD-E23D-4B0B-86E5-9AF0DCFE256E}" presName="thinLine2b" presStyleLbl="callout" presStyleIdx="0" presStyleCnt="9"/>
      <dgm:spPr/>
    </dgm:pt>
    <dgm:pt modelId="{2949DD17-3C4A-4747-A8A0-60E5561A38F9}" type="pres">
      <dgm:prSet presAssocID="{7F4E48AD-E23D-4B0B-86E5-9AF0DCFE256E}" presName="vertSpace2b" presStyleCnt="0"/>
      <dgm:spPr/>
    </dgm:pt>
    <dgm:pt modelId="{48251817-8EBF-40B0-9638-C94C05199091}" type="pres">
      <dgm:prSet presAssocID="{075C487A-FF83-4A47-97B0-A6EF3DB9241C}" presName="horz2" presStyleCnt="0"/>
      <dgm:spPr/>
    </dgm:pt>
    <dgm:pt modelId="{7A156DC0-61AE-49DB-AF1C-ED734D86784B}" type="pres">
      <dgm:prSet presAssocID="{075C487A-FF83-4A47-97B0-A6EF3DB9241C}" presName="horzSpace2" presStyleCnt="0"/>
      <dgm:spPr/>
    </dgm:pt>
    <dgm:pt modelId="{B8BB23E6-CFCB-4909-9979-277B6983EB59}" type="pres">
      <dgm:prSet presAssocID="{075C487A-FF83-4A47-97B0-A6EF3DB9241C}" presName="tx2" presStyleLbl="revTx" presStyleIdx="2" presStyleCnt="10"/>
      <dgm:spPr/>
      <dgm:t>
        <a:bodyPr/>
        <a:lstStyle/>
        <a:p>
          <a:endParaRPr lang="en-US"/>
        </a:p>
      </dgm:t>
    </dgm:pt>
    <dgm:pt modelId="{83840936-B38D-449A-9986-69FCE7BC4E4A}" type="pres">
      <dgm:prSet presAssocID="{075C487A-FF83-4A47-97B0-A6EF3DB9241C}" presName="vert2" presStyleCnt="0"/>
      <dgm:spPr/>
    </dgm:pt>
    <dgm:pt modelId="{1EB8792D-668D-425F-8863-4D69321328BD}" type="pres">
      <dgm:prSet presAssocID="{075C487A-FF83-4A47-97B0-A6EF3DB9241C}" presName="thinLine2b" presStyleLbl="callout" presStyleIdx="1" presStyleCnt="9"/>
      <dgm:spPr/>
    </dgm:pt>
    <dgm:pt modelId="{D1B1C841-31C8-422D-B823-D9635B64EDCC}" type="pres">
      <dgm:prSet presAssocID="{075C487A-FF83-4A47-97B0-A6EF3DB9241C}" presName="vertSpace2b" presStyleCnt="0"/>
      <dgm:spPr/>
    </dgm:pt>
    <dgm:pt modelId="{7D637A89-80B9-44F1-A90F-436BE36E9540}" type="pres">
      <dgm:prSet presAssocID="{0FA04AB4-2DE5-4B76-A4B1-0DC32F2E2E27}" presName="horz2" presStyleCnt="0"/>
      <dgm:spPr/>
    </dgm:pt>
    <dgm:pt modelId="{3F6C6465-4049-4042-8AD2-9E59141A20E4}" type="pres">
      <dgm:prSet presAssocID="{0FA04AB4-2DE5-4B76-A4B1-0DC32F2E2E27}" presName="horzSpace2" presStyleCnt="0"/>
      <dgm:spPr/>
    </dgm:pt>
    <dgm:pt modelId="{1210874B-78D7-4C59-B91B-8984E47DC5A0}" type="pres">
      <dgm:prSet presAssocID="{0FA04AB4-2DE5-4B76-A4B1-0DC32F2E2E27}" presName="tx2" presStyleLbl="revTx" presStyleIdx="3" presStyleCnt="10"/>
      <dgm:spPr/>
      <dgm:t>
        <a:bodyPr/>
        <a:lstStyle/>
        <a:p>
          <a:endParaRPr lang="en-US"/>
        </a:p>
      </dgm:t>
    </dgm:pt>
    <dgm:pt modelId="{846650EB-B98E-43B9-83B0-71538FB71C6E}" type="pres">
      <dgm:prSet presAssocID="{0FA04AB4-2DE5-4B76-A4B1-0DC32F2E2E27}" presName="vert2" presStyleCnt="0"/>
      <dgm:spPr/>
    </dgm:pt>
    <dgm:pt modelId="{DE34F3FD-521D-402B-9BDE-800324F35190}" type="pres">
      <dgm:prSet presAssocID="{0FA04AB4-2DE5-4B76-A4B1-0DC32F2E2E27}" presName="thinLine2b" presStyleLbl="callout" presStyleIdx="2" presStyleCnt="9"/>
      <dgm:spPr/>
    </dgm:pt>
    <dgm:pt modelId="{596E7CF0-A4B4-45CD-9CC8-9A4A1B605754}" type="pres">
      <dgm:prSet presAssocID="{0FA04AB4-2DE5-4B76-A4B1-0DC32F2E2E27}" presName="vertSpace2b" presStyleCnt="0"/>
      <dgm:spPr/>
    </dgm:pt>
    <dgm:pt modelId="{6973270D-2178-4110-B205-E1E3A8E7740E}" type="pres">
      <dgm:prSet presAssocID="{AD956AD6-53C6-4554-A022-821801E32FA9}" presName="horz2" presStyleCnt="0"/>
      <dgm:spPr/>
    </dgm:pt>
    <dgm:pt modelId="{18999973-9F15-4D98-AF4D-D5D9280A523B}" type="pres">
      <dgm:prSet presAssocID="{AD956AD6-53C6-4554-A022-821801E32FA9}" presName="horzSpace2" presStyleCnt="0"/>
      <dgm:spPr/>
    </dgm:pt>
    <dgm:pt modelId="{0FC8406E-36D4-4833-A466-18B07A013E20}" type="pres">
      <dgm:prSet presAssocID="{AD956AD6-53C6-4554-A022-821801E32FA9}" presName="tx2" presStyleLbl="revTx" presStyleIdx="4" presStyleCnt="10"/>
      <dgm:spPr/>
      <dgm:t>
        <a:bodyPr/>
        <a:lstStyle/>
        <a:p>
          <a:endParaRPr lang="en-US"/>
        </a:p>
      </dgm:t>
    </dgm:pt>
    <dgm:pt modelId="{C3D3801E-FCCF-4546-B99C-0F86EDCA7201}" type="pres">
      <dgm:prSet presAssocID="{AD956AD6-53C6-4554-A022-821801E32FA9}" presName="vert2" presStyleCnt="0"/>
      <dgm:spPr/>
    </dgm:pt>
    <dgm:pt modelId="{E4C0D393-1976-475C-BDC8-A4D0FB305496}" type="pres">
      <dgm:prSet presAssocID="{AD956AD6-53C6-4554-A022-821801E32FA9}" presName="thinLine2b" presStyleLbl="callout" presStyleIdx="3" presStyleCnt="9"/>
      <dgm:spPr/>
    </dgm:pt>
    <dgm:pt modelId="{202FAD5B-F30A-4BD2-9B26-AFEFABD91AC2}" type="pres">
      <dgm:prSet presAssocID="{AD956AD6-53C6-4554-A022-821801E32FA9}" presName="vertSpace2b" presStyleCnt="0"/>
      <dgm:spPr/>
    </dgm:pt>
    <dgm:pt modelId="{ADFB77A9-1772-457D-A6F9-F3607184E20D}" type="pres">
      <dgm:prSet presAssocID="{3A26484C-27FC-4109-AF35-4C7CFA965D17}" presName="horz2" presStyleCnt="0"/>
      <dgm:spPr/>
    </dgm:pt>
    <dgm:pt modelId="{A81F64DE-E997-4F7F-AFD7-64C754DC0862}" type="pres">
      <dgm:prSet presAssocID="{3A26484C-27FC-4109-AF35-4C7CFA965D17}" presName="horzSpace2" presStyleCnt="0"/>
      <dgm:spPr/>
    </dgm:pt>
    <dgm:pt modelId="{0D794FC0-4F96-48B7-B8E6-BECE117E50C7}" type="pres">
      <dgm:prSet presAssocID="{3A26484C-27FC-4109-AF35-4C7CFA965D17}" presName="tx2" presStyleLbl="revTx" presStyleIdx="5" presStyleCnt="10"/>
      <dgm:spPr/>
      <dgm:t>
        <a:bodyPr/>
        <a:lstStyle/>
        <a:p>
          <a:endParaRPr lang="en-US"/>
        </a:p>
      </dgm:t>
    </dgm:pt>
    <dgm:pt modelId="{E51508EA-A43D-45B8-980B-656974004625}" type="pres">
      <dgm:prSet presAssocID="{3A26484C-27FC-4109-AF35-4C7CFA965D17}" presName="vert2" presStyleCnt="0"/>
      <dgm:spPr/>
    </dgm:pt>
    <dgm:pt modelId="{9BE831BA-514B-4007-BCB8-7772D68C9567}" type="pres">
      <dgm:prSet presAssocID="{3A26484C-27FC-4109-AF35-4C7CFA965D17}" presName="thinLine2b" presStyleLbl="callout" presStyleIdx="4" presStyleCnt="9"/>
      <dgm:spPr/>
    </dgm:pt>
    <dgm:pt modelId="{092AAD25-4A32-47F3-9252-497E4EA5CDB6}" type="pres">
      <dgm:prSet presAssocID="{3A26484C-27FC-4109-AF35-4C7CFA965D17}" presName="vertSpace2b" presStyleCnt="0"/>
      <dgm:spPr/>
    </dgm:pt>
    <dgm:pt modelId="{DB9DD79B-9C84-466A-90FD-B03CD926C983}" type="pres">
      <dgm:prSet presAssocID="{2E7FFB9E-F2E7-4808-98B7-805212A24E11}" presName="horz2" presStyleCnt="0"/>
      <dgm:spPr/>
    </dgm:pt>
    <dgm:pt modelId="{9C6D9B82-7CA0-4096-8F9C-3161181F8FBC}" type="pres">
      <dgm:prSet presAssocID="{2E7FFB9E-F2E7-4808-98B7-805212A24E11}" presName="horzSpace2" presStyleCnt="0"/>
      <dgm:spPr/>
    </dgm:pt>
    <dgm:pt modelId="{D40A8B29-A8C6-42DA-B587-428F70423177}" type="pres">
      <dgm:prSet presAssocID="{2E7FFB9E-F2E7-4808-98B7-805212A24E11}" presName="tx2" presStyleLbl="revTx" presStyleIdx="6" presStyleCnt="10"/>
      <dgm:spPr/>
      <dgm:t>
        <a:bodyPr/>
        <a:lstStyle/>
        <a:p>
          <a:endParaRPr lang="en-US"/>
        </a:p>
      </dgm:t>
    </dgm:pt>
    <dgm:pt modelId="{301C977C-679E-4EAB-B90E-82BC8FC5361F}" type="pres">
      <dgm:prSet presAssocID="{2E7FFB9E-F2E7-4808-98B7-805212A24E11}" presName="vert2" presStyleCnt="0"/>
      <dgm:spPr/>
    </dgm:pt>
    <dgm:pt modelId="{A62302D3-8ABE-4110-9844-35DA5B049C69}" type="pres">
      <dgm:prSet presAssocID="{2E7FFB9E-F2E7-4808-98B7-805212A24E11}" presName="thinLine2b" presStyleLbl="callout" presStyleIdx="5" presStyleCnt="9"/>
      <dgm:spPr/>
    </dgm:pt>
    <dgm:pt modelId="{D933A818-64E7-42BE-9519-BBC3599FC475}" type="pres">
      <dgm:prSet presAssocID="{2E7FFB9E-F2E7-4808-98B7-805212A24E11}" presName="vertSpace2b" presStyleCnt="0"/>
      <dgm:spPr/>
    </dgm:pt>
    <dgm:pt modelId="{DB194091-AA40-45A5-867E-F4BF23EC1C05}" type="pres">
      <dgm:prSet presAssocID="{1DBCA16B-E690-42D5-9B00-F260A182B1BE}" presName="horz2" presStyleCnt="0"/>
      <dgm:spPr/>
    </dgm:pt>
    <dgm:pt modelId="{8D910664-C61C-419D-9210-A91C89E00E68}" type="pres">
      <dgm:prSet presAssocID="{1DBCA16B-E690-42D5-9B00-F260A182B1BE}" presName="horzSpace2" presStyleCnt="0"/>
      <dgm:spPr/>
    </dgm:pt>
    <dgm:pt modelId="{78E157C9-4E8E-4CF3-8876-39D9B1900537}" type="pres">
      <dgm:prSet presAssocID="{1DBCA16B-E690-42D5-9B00-F260A182B1BE}" presName="tx2" presStyleLbl="revTx" presStyleIdx="7" presStyleCnt="10"/>
      <dgm:spPr/>
      <dgm:t>
        <a:bodyPr/>
        <a:lstStyle/>
        <a:p>
          <a:endParaRPr lang="en-US"/>
        </a:p>
      </dgm:t>
    </dgm:pt>
    <dgm:pt modelId="{FA0AB419-985E-4F55-9C29-8D029E3E8488}" type="pres">
      <dgm:prSet presAssocID="{1DBCA16B-E690-42D5-9B00-F260A182B1BE}" presName="vert2" presStyleCnt="0"/>
      <dgm:spPr/>
    </dgm:pt>
    <dgm:pt modelId="{847D9168-F3C5-4553-BA88-EFBBEEA086F0}" type="pres">
      <dgm:prSet presAssocID="{1DBCA16B-E690-42D5-9B00-F260A182B1BE}" presName="thinLine2b" presStyleLbl="callout" presStyleIdx="6" presStyleCnt="9"/>
      <dgm:spPr/>
    </dgm:pt>
    <dgm:pt modelId="{93A6DCC9-EDDE-41FA-8BE8-CA6E44075684}" type="pres">
      <dgm:prSet presAssocID="{1DBCA16B-E690-42D5-9B00-F260A182B1BE}" presName="vertSpace2b" presStyleCnt="0"/>
      <dgm:spPr/>
    </dgm:pt>
    <dgm:pt modelId="{A7ED2B1C-BB65-4AED-A7EE-15CF69106EA5}" type="pres">
      <dgm:prSet presAssocID="{9E8D76F3-EB0D-48A3-BE58-99DC3EF6E038}" presName="horz2" presStyleCnt="0"/>
      <dgm:spPr/>
    </dgm:pt>
    <dgm:pt modelId="{7A6E0772-689B-43B3-9E8B-A60F99E14787}" type="pres">
      <dgm:prSet presAssocID="{9E8D76F3-EB0D-48A3-BE58-99DC3EF6E038}" presName="horzSpace2" presStyleCnt="0"/>
      <dgm:spPr/>
    </dgm:pt>
    <dgm:pt modelId="{06C1A1B7-27B4-4553-B2C8-4CE0AD61838A}" type="pres">
      <dgm:prSet presAssocID="{9E8D76F3-EB0D-48A3-BE58-99DC3EF6E038}" presName="tx2" presStyleLbl="revTx" presStyleIdx="8" presStyleCnt="10"/>
      <dgm:spPr/>
      <dgm:t>
        <a:bodyPr/>
        <a:lstStyle/>
        <a:p>
          <a:endParaRPr lang="en-US"/>
        </a:p>
      </dgm:t>
    </dgm:pt>
    <dgm:pt modelId="{5C18FB87-0ECF-47D7-8E45-95B91B0E310D}" type="pres">
      <dgm:prSet presAssocID="{9E8D76F3-EB0D-48A3-BE58-99DC3EF6E038}" presName="vert2" presStyleCnt="0"/>
      <dgm:spPr/>
    </dgm:pt>
    <dgm:pt modelId="{A6F22B35-18E5-451B-802E-B3E71BD2C706}" type="pres">
      <dgm:prSet presAssocID="{9E8D76F3-EB0D-48A3-BE58-99DC3EF6E038}" presName="thinLine2b" presStyleLbl="callout" presStyleIdx="7" presStyleCnt="9"/>
      <dgm:spPr/>
    </dgm:pt>
    <dgm:pt modelId="{ADAE96F3-8C0C-4727-8A14-5BBEA5DF3C85}" type="pres">
      <dgm:prSet presAssocID="{9E8D76F3-EB0D-48A3-BE58-99DC3EF6E038}" presName="vertSpace2b" presStyleCnt="0"/>
      <dgm:spPr/>
    </dgm:pt>
    <dgm:pt modelId="{C40C301F-6EC4-477E-91BC-9D64D3282803}" type="pres">
      <dgm:prSet presAssocID="{C59A8DE4-57FA-4584-ADC8-12B143E4789E}" presName="horz2" presStyleCnt="0"/>
      <dgm:spPr/>
    </dgm:pt>
    <dgm:pt modelId="{F915CC96-536A-45F1-A6A2-94F0D4D4F526}" type="pres">
      <dgm:prSet presAssocID="{C59A8DE4-57FA-4584-ADC8-12B143E4789E}" presName="horzSpace2" presStyleCnt="0"/>
      <dgm:spPr/>
    </dgm:pt>
    <dgm:pt modelId="{D69404C0-5EDC-43A7-926D-41DF4FE81C0B}" type="pres">
      <dgm:prSet presAssocID="{C59A8DE4-57FA-4584-ADC8-12B143E4789E}" presName="tx2" presStyleLbl="revTx" presStyleIdx="9" presStyleCnt="10"/>
      <dgm:spPr/>
      <dgm:t>
        <a:bodyPr/>
        <a:lstStyle/>
        <a:p>
          <a:endParaRPr lang="en-US"/>
        </a:p>
      </dgm:t>
    </dgm:pt>
    <dgm:pt modelId="{BDCB5CF7-EC7E-4C78-9C47-011E7E0944BA}" type="pres">
      <dgm:prSet presAssocID="{C59A8DE4-57FA-4584-ADC8-12B143E4789E}" presName="vert2" presStyleCnt="0"/>
      <dgm:spPr/>
    </dgm:pt>
    <dgm:pt modelId="{77A71327-4632-4270-BC9E-984A1F4A030F}" type="pres">
      <dgm:prSet presAssocID="{C59A8DE4-57FA-4584-ADC8-12B143E4789E}" presName="thinLine2b" presStyleLbl="callout" presStyleIdx="8" presStyleCnt="9"/>
      <dgm:spPr/>
    </dgm:pt>
    <dgm:pt modelId="{5797FAC4-3E50-41CD-B913-D071BB391053}" type="pres">
      <dgm:prSet presAssocID="{C59A8DE4-57FA-4584-ADC8-12B143E4789E}" presName="vertSpace2b" presStyleCnt="0"/>
      <dgm:spPr/>
    </dgm:pt>
  </dgm:ptLst>
  <dgm:cxnLst>
    <dgm:cxn modelId="{E645AFEC-3E34-4979-89D1-69D8156671F0}" srcId="{393D1A3B-DBA5-4234-9951-8B161CA02870}" destId="{3A26484C-27FC-4109-AF35-4C7CFA965D17}" srcOrd="4" destOrd="0" parTransId="{C7D7DC68-8EB7-47D2-A7D5-9F53D047F340}" sibTransId="{1A7081BA-44BA-4FB6-805B-90C6004E15B1}"/>
    <dgm:cxn modelId="{4C17C448-4257-496D-8566-92B26355A622}" type="presOf" srcId="{34298C82-21E6-4019-A7B0-B5B720C89169}" destId="{468BF06C-96D9-41C6-A36E-17B8DE9DACBA}" srcOrd="0" destOrd="0" presId="urn:microsoft.com/office/officeart/2008/layout/LinedList"/>
    <dgm:cxn modelId="{3F3CD669-076D-4149-BD01-0C2D0628ACE7}" srcId="{393D1A3B-DBA5-4234-9951-8B161CA02870}" destId="{AD956AD6-53C6-4554-A022-821801E32FA9}" srcOrd="3" destOrd="0" parTransId="{CDCF0EF4-15B0-4F40-BB21-A5CC93BD6CDF}" sibTransId="{D9CF40B0-6D54-443E-89A8-D68913830072}"/>
    <dgm:cxn modelId="{C9BA0A12-BBC0-41B1-A1F1-606CF2095320}" type="presOf" srcId="{393D1A3B-DBA5-4234-9951-8B161CA02870}" destId="{FBD8B2D1-6EAB-4A14-8C00-07FA5D007949}" srcOrd="0" destOrd="0" presId="urn:microsoft.com/office/officeart/2008/layout/LinedList"/>
    <dgm:cxn modelId="{8E4A0CDF-BBA2-452A-949D-CA2E10106DC6}" type="presOf" srcId="{9E8D76F3-EB0D-48A3-BE58-99DC3EF6E038}" destId="{06C1A1B7-27B4-4553-B2C8-4CE0AD61838A}" srcOrd="0" destOrd="0" presId="urn:microsoft.com/office/officeart/2008/layout/LinedList"/>
    <dgm:cxn modelId="{4EF448F4-E037-4806-9385-83B2FE0E1683}" srcId="{393D1A3B-DBA5-4234-9951-8B161CA02870}" destId="{9E8D76F3-EB0D-48A3-BE58-99DC3EF6E038}" srcOrd="7" destOrd="0" parTransId="{29CF662F-2CA5-48F0-B867-B30334EAB768}" sibTransId="{9F7803E1-A8BF-45D4-9448-D09446BF2C6E}"/>
    <dgm:cxn modelId="{C70376AB-EAB9-4E1E-A651-7FAAF1488804}" srcId="{393D1A3B-DBA5-4234-9951-8B161CA02870}" destId="{0FA04AB4-2DE5-4B76-A4B1-0DC32F2E2E27}" srcOrd="2" destOrd="0" parTransId="{D9699E09-2284-4D35-8C41-58DFCE32E1ED}" sibTransId="{2ED3DACC-A9E5-46FF-8729-DFD3C9694B64}"/>
    <dgm:cxn modelId="{F847FE73-6955-47D9-B7F1-7BA7075D13F4}" srcId="{393D1A3B-DBA5-4234-9951-8B161CA02870}" destId="{2E7FFB9E-F2E7-4808-98B7-805212A24E11}" srcOrd="5" destOrd="0" parTransId="{E1067EC0-6892-43C8-BE95-12FEED466FB3}" sibTransId="{446294C5-6C6C-4D4B-9550-0B32E1435D5D}"/>
    <dgm:cxn modelId="{A50AAB9B-67FE-473B-893D-D6ACF1CE6FAC}" srcId="{393D1A3B-DBA5-4234-9951-8B161CA02870}" destId="{C59A8DE4-57FA-4584-ADC8-12B143E4789E}" srcOrd="8" destOrd="0" parTransId="{12FADF11-F2E9-49DF-A11F-B11DC1C3190A}" sibTransId="{D5677F03-DF35-45F3-8EB5-B546BAB912C4}"/>
    <dgm:cxn modelId="{74D0782C-AC19-4D50-939E-3DCDC2CE48BA}" type="presOf" srcId="{2E7FFB9E-F2E7-4808-98B7-805212A24E11}" destId="{D40A8B29-A8C6-42DA-B587-428F70423177}" srcOrd="0" destOrd="0" presId="urn:microsoft.com/office/officeart/2008/layout/LinedList"/>
    <dgm:cxn modelId="{A95270E8-FA65-431F-A850-9748EB99320F}" type="presOf" srcId="{AD956AD6-53C6-4554-A022-821801E32FA9}" destId="{0FC8406E-36D4-4833-A466-18B07A013E20}" srcOrd="0" destOrd="0" presId="urn:microsoft.com/office/officeart/2008/layout/LinedList"/>
    <dgm:cxn modelId="{47CAEA1F-63BB-4D4A-8E1D-061272710BC6}" type="presOf" srcId="{C59A8DE4-57FA-4584-ADC8-12B143E4789E}" destId="{D69404C0-5EDC-43A7-926D-41DF4FE81C0B}" srcOrd="0" destOrd="0" presId="urn:microsoft.com/office/officeart/2008/layout/LinedList"/>
    <dgm:cxn modelId="{6FCB60AC-15E5-4ADA-9F70-2CE4FDF49E29}" type="presOf" srcId="{0FA04AB4-2DE5-4B76-A4B1-0DC32F2E2E27}" destId="{1210874B-78D7-4C59-B91B-8984E47DC5A0}" srcOrd="0" destOrd="0" presId="urn:microsoft.com/office/officeart/2008/layout/LinedList"/>
    <dgm:cxn modelId="{71477768-2EA4-4A87-AB2D-A92344DF525C}" type="presOf" srcId="{075C487A-FF83-4A47-97B0-A6EF3DB9241C}" destId="{B8BB23E6-CFCB-4909-9979-277B6983EB59}" srcOrd="0" destOrd="0" presId="urn:microsoft.com/office/officeart/2008/layout/LinedList"/>
    <dgm:cxn modelId="{320A204F-E4C1-4933-985D-B0238D3B27FE}" type="presOf" srcId="{3A26484C-27FC-4109-AF35-4C7CFA965D17}" destId="{0D794FC0-4F96-48B7-B8E6-BECE117E50C7}" srcOrd="0" destOrd="0" presId="urn:microsoft.com/office/officeart/2008/layout/LinedList"/>
    <dgm:cxn modelId="{95B5AC04-9701-4600-98F8-9F41270CFBB3}" srcId="{393D1A3B-DBA5-4234-9951-8B161CA02870}" destId="{1DBCA16B-E690-42D5-9B00-F260A182B1BE}" srcOrd="6" destOrd="0" parTransId="{6FDB7E48-0747-436C-93A9-39EF654ED726}" sibTransId="{44909F93-C5E6-4B96-805D-F079CEB324A3}"/>
    <dgm:cxn modelId="{821FDCD8-88F0-4663-A41D-2D7826083E46}" srcId="{393D1A3B-DBA5-4234-9951-8B161CA02870}" destId="{7F4E48AD-E23D-4B0B-86E5-9AF0DCFE256E}" srcOrd="0" destOrd="0" parTransId="{0C940DB1-2670-4C9F-BE16-CFF396AF3E85}" sibTransId="{B16702FC-80F4-4DB9-97C5-05027B6A032F}"/>
    <dgm:cxn modelId="{9FFDCB5F-1289-4466-AB82-83A10326CD61}" type="presOf" srcId="{1DBCA16B-E690-42D5-9B00-F260A182B1BE}" destId="{78E157C9-4E8E-4CF3-8876-39D9B1900537}" srcOrd="0" destOrd="0" presId="urn:microsoft.com/office/officeart/2008/layout/LinedList"/>
    <dgm:cxn modelId="{BAC226EF-65D9-42B0-BE00-1DC5A9BEE5E9}" srcId="{34298C82-21E6-4019-A7B0-B5B720C89169}" destId="{393D1A3B-DBA5-4234-9951-8B161CA02870}" srcOrd="0" destOrd="0" parTransId="{DA47A6E3-E6C2-4BBF-A4AD-CC2BAF1206BB}" sibTransId="{DDB28B3C-1A6C-4B55-B1B8-844C34028E0A}"/>
    <dgm:cxn modelId="{AC700056-9D78-42FC-A91E-C92A88A009CB}" type="presOf" srcId="{7F4E48AD-E23D-4B0B-86E5-9AF0DCFE256E}" destId="{B938A0B2-CA5E-4338-9403-BC872863A2BA}" srcOrd="0" destOrd="0" presId="urn:microsoft.com/office/officeart/2008/layout/LinedList"/>
    <dgm:cxn modelId="{C59676BD-A9B4-4F82-B246-FB9FE7E84628}" srcId="{393D1A3B-DBA5-4234-9951-8B161CA02870}" destId="{075C487A-FF83-4A47-97B0-A6EF3DB9241C}" srcOrd="1" destOrd="0" parTransId="{B95D2513-ECE3-4710-B978-3937F4C3E9DC}" sibTransId="{20469CF6-E71B-47CA-A49B-4084A630FEF3}"/>
    <dgm:cxn modelId="{21B9981A-683B-4B48-8D68-3CAF2823929A}" type="presParOf" srcId="{468BF06C-96D9-41C6-A36E-17B8DE9DACBA}" destId="{B9D57902-8E11-4AB8-BCF3-79A0553EDD73}" srcOrd="0" destOrd="0" presId="urn:microsoft.com/office/officeart/2008/layout/LinedList"/>
    <dgm:cxn modelId="{A497E47A-346D-4624-B8F3-C6751CC284A1}" type="presParOf" srcId="{468BF06C-96D9-41C6-A36E-17B8DE9DACBA}" destId="{00957B27-14EF-4866-A066-2DF4AC6E38CD}" srcOrd="1" destOrd="0" presId="urn:microsoft.com/office/officeart/2008/layout/LinedList"/>
    <dgm:cxn modelId="{D3267DB1-BD32-4A62-9F4C-F1A2A1525C9F}" type="presParOf" srcId="{00957B27-14EF-4866-A066-2DF4AC6E38CD}" destId="{FBD8B2D1-6EAB-4A14-8C00-07FA5D007949}" srcOrd="0" destOrd="0" presId="urn:microsoft.com/office/officeart/2008/layout/LinedList"/>
    <dgm:cxn modelId="{DA40BC35-8E03-4B9D-8825-A8F1021A5588}" type="presParOf" srcId="{00957B27-14EF-4866-A066-2DF4AC6E38CD}" destId="{DCE054FC-AF2D-4788-9E84-B826804F2A39}" srcOrd="1" destOrd="0" presId="urn:microsoft.com/office/officeart/2008/layout/LinedList"/>
    <dgm:cxn modelId="{3FA98E79-B6BB-45CF-BBA9-D419C43FECEF}" type="presParOf" srcId="{DCE054FC-AF2D-4788-9E84-B826804F2A39}" destId="{1E8275B1-DFAC-4752-AF4F-68310470A3B2}" srcOrd="0" destOrd="0" presId="urn:microsoft.com/office/officeart/2008/layout/LinedList"/>
    <dgm:cxn modelId="{2E9094B1-F0E2-4903-AB49-F63A65623158}" type="presParOf" srcId="{DCE054FC-AF2D-4788-9E84-B826804F2A39}" destId="{B674E8B1-A201-41B0-918E-7B13DFD96271}" srcOrd="1" destOrd="0" presId="urn:microsoft.com/office/officeart/2008/layout/LinedList"/>
    <dgm:cxn modelId="{137A96B6-8D52-4708-9DD4-A739FC0AE040}" type="presParOf" srcId="{B674E8B1-A201-41B0-918E-7B13DFD96271}" destId="{9DB04153-F8FF-406D-8EBC-48B1B1C29742}" srcOrd="0" destOrd="0" presId="urn:microsoft.com/office/officeart/2008/layout/LinedList"/>
    <dgm:cxn modelId="{96B4B264-7E6C-40B1-91D5-6EF739183571}" type="presParOf" srcId="{B674E8B1-A201-41B0-918E-7B13DFD96271}" destId="{B938A0B2-CA5E-4338-9403-BC872863A2BA}" srcOrd="1" destOrd="0" presId="urn:microsoft.com/office/officeart/2008/layout/LinedList"/>
    <dgm:cxn modelId="{6AED2FE1-ABF7-43CE-ADC5-82D27107B7CC}" type="presParOf" srcId="{B674E8B1-A201-41B0-918E-7B13DFD96271}" destId="{8A02D7E8-34AD-470E-9F50-FA6E62D7CDD0}" srcOrd="2" destOrd="0" presId="urn:microsoft.com/office/officeart/2008/layout/LinedList"/>
    <dgm:cxn modelId="{67BE71FE-273A-4A78-A453-9C05B0301908}" type="presParOf" srcId="{DCE054FC-AF2D-4788-9E84-B826804F2A39}" destId="{8B0F137B-3358-400F-B2B6-D651BCA02E9E}" srcOrd="2" destOrd="0" presId="urn:microsoft.com/office/officeart/2008/layout/LinedList"/>
    <dgm:cxn modelId="{B8ABAC60-4388-447E-A135-8D4167584393}" type="presParOf" srcId="{DCE054FC-AF2D-4788-9E84-B826804F2A39}" destId="{2949DD17-3C4A-4747-A8A0-60E5561A38F9}" srcOrd="3" destOrd="0" presId="urn:microsoft.com/office/officeart/2008/layout/LinedList"/>
    <dgm:cxn modelId="{72151F42-1662-45B0-A5F2-308A752B8098}" type="presParOf" srcId="{DCE054FC-AF2D-4788-9E84-B826804F2A39}" destId="{48251817-8EBF-40B0-9638-C94C05199091}" srcOrd="4" destOrd="0" presId="urn:microsoft.com/office/officeart/2008/layout/LinedList"/>
    <dgm:cxn modelId="{D780E21E-220D-478F-BDF0-1C8AA1E1E8F8}" type="presParOf" srcId="{48251817-8EBF-40B0-9638-C94C05199091}" destId="{7A156DC0-61AE-49DB-AF1C-ED734D86784B}" srcOrd="0" destOrd="0" presId="urn:microsoft.com/office/officeart/2008/layout/LinedList"/>
    <dgm:cxn modelId="{B84430D0-A486-40F1-A171-0B655D11CBD8}" type="presParOf" srcId="{48251817-8EBF-40B0-9638-C94C05199091}" destId="{B8BB23E6-CFCB-4909-9979-277B6983EB59}" srcOrd="1" destOrd="0" presId="urn:microsoft.com/office/officeart/2008/layout/LinedList"/>
    <dgm:cxn modelId="{B839A88D-195A-4ABC-978D-04D150F2979F}" type="presParOf" srcId="{48251817-8EBF-40B0-9638-C94C05199091}" destId="{83840936-B38D-449A-9986-69FCE7BC4E4A}" srcOrd="2" destOrd="0" presId="urn:microsoft.com/office/officeart/2008/layout/LinedList"/>
    <dgm:cxn modelId="{77B97976-9C4D-4629-B08E-2DFF8770F945}" type="presParOf" srcId="{DCE054FC-AF2D-4788-9E84-B826804F2A39}" destId="{1EB8792D-668D-425F-8863-4D69321328BD}" srcOrd="5" destOrd="0" presId="urn:microsoft.com/office/officeart/2008/layout/LinedList"/>
    <dgm:cxn modelId="{FEA4062A-E59B-4822-B22B-27D09E5E075F}" type="presParOf" srcId="{DCE054FC-AF2D-4788-9E84-B826804F2A39}" destId="{D1B1C841-31C8-422D-B823-D9635B64EDCC}" srcOrd="6" destOrd="0" presId="urn:microsoft.com/office/officeart/2008/layout/LinedList"/>
    <dgm:cxn modelId="{505A84A8-29FB-4542-A424-D76ACBB82F13}" type="presParOf" srcId="{DCE054FC-AF2D-4788-9E84-B826804F2A39}" destId="{7D637A89-80B9-44F1-A90F-436BE36E9540}" srcOrd="7" destOrd="0" presId="urn:microsoft.com/office/officeart/2008/layout/LinedList"/>
    <dgm:cxn modelId="{E548EA5A-EE3E-4B6C-BABD-48E63581909F}" type="presParOf" srcId="{7D637A89-80B9-44F1-A90F-436BE36E9540}" destId="{3F6C6465-4049-4042-8AD2-9E59141A20E4}" srcOrd="0" destOrd="0" presId="urn:microsoft.com/office/officeart/2008/layout/LinedList"/>
    <dgm:cxn modelId="{C4C82B00-B892-418D-BE64-C8BD1746679F}" type="presParOf" srcId="{7D637A89-80B9-44F1-A90F-436BE36E9540}" destId="{1210874B-78D7-4C59-B91B-8984E47DC5A0}" srcOrd="1" destOrd="0" presId="urn:microsoft.com/office/officeart/2008/layout/LinedList"/>
    <dgm:cxn modelId="{EFFF3CE2-AC96-4D05-8CCD-D7ECB863609D}" type="presParOf" srcId="{7D637A89-80B9-44F1-A90F-436BE36E9540}" destId="{846650EB-B98E-43B9-83B0-71538FB71C6E}" srcOrd="2" destOrd="0" presId="urn:microsoft.com/office/officeart/2008/layout/LinedList"/>
    <dgm:cxn modelId="{6EDF3E98-DE19-46DC-B311-03AB380723CF}" type="presParOf" srcId="{DCE054FC-AF2D-4788-9E84-B826804F2A39}" destId="{DE34F3FD-521D-402B-9BDE-800324F35190}" srcOrd="8" destOrd="0" presId="urn:microsoft.com/office/officeart/2008/layout/LinedList"/>
    <dgm:cxn modelId="{4D1228A7-F301-4AEA-8CC2-4F9AC10C5CAA}" type="presParOf" srcId="{DCE054FC-AF2D-4788-9E84-B826804F2A39}" destId="{596E7CF0-A4B4-45CD-9CC8-9A4A1B605754}" srcOrd="9" destOrd="0" presId="urn:microsoft.com/office/officeart/2008/layout/LinedList"/>
    <dgm:cxn modelId="{36F6CC6B-79BE-4594-B078-F6C1F5DE9BD6}" type="presParOf" srcId="{DCE054FC-AF2D-4788-9E84-B826804F2A39}" destId="{6973270D-2178-4110-B205-E1E3A8E7740E}" srcOrd="10" destOrd="0" presId="urn:microsoft.com/office/officeart/2008/layout/LinedList"/>
    <dgm:cxn modelId="{CFDDEF16-8FB6-44CA-B126-CD67F72F15AB}" type="presParOf" srcId="{6973270D-2178-4110-B205-E1E3A8E7740E}" destId="{18999973-9F15-4D98-AF4D-D5D9280A523B}" srcOrd="0" destOrd="0" presId="urn:microsoft.com/office/officeart/2008/layout/LinedList"/>
    <dgm:cxn modelId="{16E570EA-3C50-403A-AC61-1A815B5152CE}" type="presParOf" srcId="{6973270D-2178-4110-B205-E1E3A8E7740E}" destId="{0FC8406E-36D4-4833-A466-18B07A013E20}" srcOrd="1" destOrd="0" presId="urn:microsoft.com/office/officeart/2008/layout/LinedList"/>
    <dgm:cxn modelId="{A2503C05-ADFF-4CD5-8A30-E6850E940178}" type="presParOf" srcId="{6973270D-2178-4110-B205-E1E3A8E7740E}" destId="{C3D3801E-FCCF-4546-B99C-0F86EDCA7201}" srcOrd="2" destOrd="0" presId="urn:microsoft.com/office/officeart/2008/layout/LinedList"/>
    <dgm:cxn modelId="{8F4BE780-DA2E-45A8-AD90-112BA4570E4E}" type="presParOf" srcId="{DCE054FC-AF2D-4788-9E84-B826804F2A39}" destId="{E4C0D393-1976-475C-BDC8-A4D0FB305496}" srcOrd="11" destOrd="0" presId="urn:microsoft.com/office/officeart/2008/layout/LinedList"/>
    <dgm:cxn modelId="{A0EC93F6-E3BC-41B0-A78E-FE41B4DBA6E0}" type="presParOf" srcId="{DCE054FC-AF2D-4788-9E84-B826804F2A39}" destId="{202FAD5B-F30A-4BD2-9B26-AFEFABD91AC2}" srcOrd="12" destOrd="0" presId="urn:microsoft.com/office/officeart/2008/layout/LinedList"/>
    <dgm:cxn modelId="{EAE7A2A5-889E-4926-8627-22E4E463A6C6}" type="presParOf" srcId="{DCE054FC-AF2D-4788-9E84-B826804F2A39}" destId="{ADFB77A9-1772-457D-A6F9-F3607184E20D}" srcOrd="13" destOrd="0" presId="urn:microsoft.com/office/officeart/2008/layout/LinedList"/>
    <dgm:cxn modelId="{7BD3106D-B49E-4269-8301-CF8A4DE4AD95}" type="presParOf" srcId="{ADFB77A9-1772-457D-A6F9-F3607184E20D}" destId="{A81F64DE-E997-4F7F-AFD7-64C754DC0862}" srcOrd="0" destOrd="0" presId="urn:microsoft.com/office/officeart/2008/layout/LinedList"/>
    <dgm:cxn modelId="{BF5BE310-BB95-44AD-A061-B43AE00C49DC}" type="presParOf" srcId="{ADFB77A9-1772-457D-A6F9-F3607184E20D}" destId="{0D794FC0-4F96-48B7-B8E6-BECE117E50C7}" srcOrd="1" destOrd="0" presId="urn:microsoft.com/office/officeart/2008/layout/LinedList"/>
    <dgm:cxn modelId="{E8810D22-A9E7-47B4-AA7D-951F79E59CAD}" type="presParOf" srcId="{ADFB77A9-1772-457D-A6F9-F3607184E20D}" destId="{E51508EA-A43D-45B8-980B-656974004625}" srcOrd="2" destOrd="0" presId="urn:microsoft.com/office/officeart/2008/layout/LinedList"/>
    <dgm:cxn modelId="{40380196-8FB6-4DA1-9110-1C31F35AE406}" type="presParOf" srcId="{DCE054FC-AF2D-4788-9E84-B826804F2A39}" destId="{9BE831BA-514B-4007-BCB8-7772D68C9567}" srcOrd="14" destOrd="0" presId="urn:microsoft.com/office/officeart/2008/layout/LinedList"/>
    <dgm:cxn modelId="{A182F7EC-1E3E-4BF7-830A-A2C598F0A0E5}" type="presParOf" srcId="{DCE054FC-AF2D-4788-9E84-B826804F2A39}" destId="{092AAD25-4A32-47F3-9252-497E4EA5CDB6}" srcOrd="15" destOrd="0" presId="urn:microsoft.com/office/officeart/2008/layout/LinedList"/>
    <dgm:cxn modelId="{C05005E6-FCF5-4CCD-8C92-622F7F5BC692}" type="presParOf" srcId="{DCE054FC-AF2D-4788-9E84-B826804F2A39}" destId="{DB9DD79B-9C84-466A-90FD-B03CD926C983}" srcOrd="16" destOrd="0" presId="urn:microsoft.com/office/officeart/2008/layout/LinedList"/>
    <dgm:cxn modelId="{0C3D0850-2DB6-4B1F-B50C-340CCE14F5D7}" type="presParOf" srcId="{DB9DD79B-9C84-466A-90FD-B03CD926C983}" destId="{9C6D9B82-7CA0-4096-8F9C-3161181F8FBC}" srcOrd="0" destOrd="0" presId="urn:microsoft.com/office/officeart/2008/layout/LinedList"/>
    <dgm:cxn modelId="{497248C6-D4B4-48D6-8F7C-E9BCCD844BD6}" type="presParOf" srcId="{DB9DD79B-9C84-466A-90FD-B03CD926C983}" destId="{D40A8B29-A8C6-42DA-B587-428F70423177}" srcOrd="1" destOrd="0" presId="urn:microsoft.com/office/officeart/2008/layout/LinedList"/>
    <dgm:cxn modelId="{C2BDEDB0-F92B-478A-8739-B477803BC01A}" type="presParOf" srcId="{DB9DD79B-9C84-466A-90FD-B03CD926C983}" destId="{301C977C-679E-4EAB-B90E-82BC8FC5361F}" srcOrd="2" destOrd="0" presId="urn:microsoft.com/office/officeart/2008/layout/LinedList"/>
    <dgm:cxn modelId="{C082ADE2-1023-4EAF-84D0-451AB361282D}" type="presParOf" srcId="{DCE054FC-AF2D-4788-9E84-B826804F2A39}" destId="{A62302D3-8ABE-4110-9844-35DA5B049C69}" srcOrd="17" destOrd="0" presId="urn:microsoft.com/office/officeart/2008/layout/LinedList"/>
    <dgm:cxn modelId="{EDCF15B2-2E06-4617-AAA4-18655E3FF8B6}" type="presParOf" srcId="{DCE054FC-AF2D-4788-9E84-B826804F2A39}" destId="{D933A818-64E7-42BE-9519-BBC3599FC475}" srcOrd="18" destOrd="0" presId="urn:microsoft.com/office/officeart/2008/layout/LinedList"/>
    <dgm:cxn modelId="{B0B92B47-ECDB-4320-A837-10CF2E5383DA}" type="presParOf" srcId="{DCE054FC-AF2D-4788-9E84-B826804F2A39}" destId="{DB194091-AA40-45A5-867E-F4BF23EC1C05}" srcOrd="19" destOrd="0" presId="urn:microsoft.com/office/officeart/2008/layout/LinedList"/>
    <dgm:cxn modelId="{3EC06C76-F2B4-4B04-88C0-9522AAE5E393}" type="presParOf" srcId="{DB194091-AA40-45A5-867E-F4BF23EC1C05}" destId="{8D910664-C61C-419D-9210-A91C89E00E68}" srcOrd="0" destOrd="0" presId="urn:microsoft.com/office/officeart/2008/layout/LinedList"/>
    <dgm:cxn modelId="{2A00CB21-F5E3-42C7-A518-2268CCBD4065}" type="presParOf" srcId="{DB194091-AA40-45A5-867E-F4BF23EC1C05}" destId="{78E157C9-4E8E-4CF3-8876-39D9B1900537}" srcOrd="1" destOrd="0" presId="urn:microsoft.com/office/officeart/2008/layout/LinedList"/>
    <dgm:cxn modelId="{4917AAE9-FA7B-4D04-A122-074074E7A97F}" type="presParOf" srcId="{DB194091-AA40-45A5-867E-F4BF23EC1C05}" destId="{FA0AB419-985E-4F55-9C29-8D029E3E8488}" srcOrd="2" destOrd="0" presId="urn:microsoft.com/office/officeart/2008/layout/LinedList"/>
    <dgm:cxn modelId="{0731DF0D-0634-4671-B1B3-01D8A815DF82}" type="presParOf" srcId="{DCE054FC-AF2D-4788-9E84-B826804F2A39}" destId="{847D9168-F3C5-4553-BA88-EFBBEEA086F0}" srcOrd="20" destOrd="0" presId="urn:microsoft.com/office/officeart/2008/layout/LinedList"/>
    <dgm:cxn modelId="{C0B89859-2781-4287-BCC6-D86E841919B5}" type="presParOf" srcId="{DCE054FC-AF2D-4788-9E84-B826804F2A39}" destId="{93A6DCC9-EDDE-41FA-8BE8-CA6E44075684}" srcOrd="21" destOrd="0" presId="urn:microsoft.com/office/officeart/2008/layout/LinedList"/>
    <dgm:cxn modelId="{AB154B70-83BF-47FD-9D66-32F59C642F5F}" type="presParOf" srcId="{DCE054FC-AF2D-4788-9E84-B826804F2A39}" destId="{A7ED2B1C-BB65-4AED-A7EE-15CF69106EA5}" srcOrd="22" destOrd="0" presId="urn:microsoft.com/office/officeart/2008/layout/LinedList"/>
    <dgm:cxn modelId="{D579AE68-3AA0-4076-9E2F-4BC2151D34B8}" type="presParOf" srcId="{A7ED2B1C-BB65-4AED-A7EE-15CF69106EA5}" destId="{7A6E0772-689B-43B3-9E8B-A60F99E14787}" srcOrd="0" destOrd="0" presId="urn:microsoft.com/office/officeart/2008/layout/LinedList"/>
    <dgm:cxn modelId="{A5F76288-4A51-430B-8EC4-2CB828974238}" type="presParOf" srcId="{A7ED2B1C-BB65-4AED-A7EE-15CF69106EA5}" destId="{06C1A1B7-27B4-4553-B2C8-4CE0AD61838A}" srcOrd="1" destOrd="0" presId="urn:microsoft.com/office/officeart/2008/layout/LinedList"/>
    <dgm:cxn modelId="{990CFD6E-422C-4D28-B5B9-251AA3A3B2DF}" type="presParOf" srcId="{A7ED2B1C-BB65-4AED-A7EE-15CF69106EA5}" destId="{5C18FB87-0ECF-47D7-8E45-95B91B0E310D}" srcOrd="2" destOrd="0" presId="urn:microsoft.com/office/officeart/2008/layout/LinedList"/>
    <dgm:cxn modelId="{E5E8308B-7A2C-4589-9F23-7CF6AA14D94F}" type="presParOf" srcId="{DCE054FC-AF2D-4788-9E84-B826804F2A39}" destId="{A6F22B35-18E5-451B-802E-B3E71BD2C706}" srcOrd="23" destOrd="0" presId="urn:microsoft.com/office/officeart/2008/layout/LinedList"/>
    <dgm:cxn modelId="{CDB685A9-4A1B-474B-A7EF-E730779EFE2B}" type="presParOf" srcId="{DCE054FC-AF2D-4788-9E84-B826804F2A39}" destId="{ADAE96F3-8C0C-4727-8A14-5BBEA5DF3C85}" srcOrd="24" destOrd="0" presId="urn:microsoft.com/office/officeart/2008/layout/LinedList"/>
    <dgm:cxn modelId="{D13A9366-9789-4D85-922A-9D66AA13A0D4}" type="presParOf" srcId="{DCE054FC-AF2D-4788-9E84-B826804F2A39}" destId="{C40C301F-6EC4-477E-91BC-9D64D3282803}" srcOrd="25" destOrd="0" presId="urn:microsoft.com/office/officeart/2008/layout/LinedList"/>
    <dgm:cxn modelId="{34CBDE14-F44C-4E03-A3EE-5D8A39DC8680}" type="presParOf" srcId="{C40C301F-6EC4-477E-91BC-9D64D3282803}" destId="{F915CC96-536A-45F1-A6A2-94F0D4D4F526}" srcOrd="0" destOrd="0" presId="urn:microsoft.com/office/officeart/2008/layout/LinedList"/>
    <dgm:cxn modelId="{4A4035CF-9B2F-4F14-B9B8-72FC5E275E42}" type="presParOf" srcId="{C40C301F-6EC4-477E-91BC-9D64D3282803}" destId="{D69404C0-5EDC-43A7-926D-41DF4FE81C0B}" srcOrd="1" destOrd="0" presId="urn:microsoft.com/office/officeart/2008/layout/LinedList"/>
    <dgm:cxn modelId="{38301492-D16E-498F-B7B7-36259D775F7E}" type="presParOf" srcId="{C40C301F-6EC4-477E-91BC-9D64D3282803}" destId="{BDCB5CF7-EC7E-4C78-9C47-011E7E0944BA}" srcOrd="2" destOrd="0" presId="urn:microsoft.com/office/officeart/2008/layout/LinedList"/>
    <dgm:cxn modelId="{65B76EA9-B5D4-4619-A5B5-C3E61F29E121}" type="presParOf" srcId="{DCE054FC-AF2D-4788-9E84-B826804F2A39}" destId="{77A71327-4632-4270-BC9E-984A1F4A030F}" srcOrd="26" destOrd="0" presId="urn:microsoft.com/office/officeart/2008/layout/LinedList"/>
    <dgm:cxn modelId="{59C798C7-A307-485D-AA32-8153240F00BA}" type="presParOf" srcId="{DCE054FC-AF2D-4788-9E84-B826804F2A39}" destId="{5797FAC4-3E50-41CD-B913-D071BB391053}"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57902-8E11-4AB8-BCF3-79A0553EDD73}">
      <dsp:nvSpPr>
        <dsp:cNvPr id="0" name=""/>
        <dsp:cNvSpPr/>
      </dsp:nvSpPr>
      <dsp:spPr>
        <a:xfrm>
          <a:off x="0" y="0"/>
          <a:ext cx="782103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8B2D1-6EAB-4A14-8C00-07FA5D007949}">
      <dsp:nvSpPr>
        <dsp:cNvPr id="0" name=""/>
        <dsp:cNvSpPr/>
      </dsp:nvSpPr>
      <dsp:spPr>
        <a:xfrm>
          <a:off x="0" y="0"/>
          <a:ext cx="1564207" cy="607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dirty="0"/>
            <a:t>Οι βασικότεροι αφηγηματικοί τρόποι: </a:t>
          </a:r>
          <a:endParaRPr lang="en-US" sz="2000" kern="1200" dirty="0"/>
        </a:p>
      </dsp:txBody>
      <dsp:txXfrm>
        <a:off x="0" y="0"/>
        <a:ext cx="1564207" cy="6079788"/>
      </dsp:txXfrm>
    </dsp:sp>
    <dsp:sp modelId="{B938A0B2-CA5E-4338-9403-BC872863A2BA}">
      <dsp:nvSpPr>
        <dsp:cNvPr id="0" name=""/>
        <dsp:cNvSpPr/>
      </dsp:nvSpPr>
      <dsp:spPr>
        <a:xfrm>
          <a:off x="1681522" y="31987"/>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dirty="0"/>
            <a:t>η διήγηση</a:t>
          </a:r>
          <a:endParaRPr lang="en-US" sz="2000" kern="1200" dirty="0"/>
        </a:p>
      </dsp:txBody>
      <dsp:txXfrm>
        <a:off x="1681522" y="31987"/>
        <a:ext cx="6139514" cy="639743"/>
      </dsp:txXfrm>
    </dsp:sp>
    <dsp:sp modelId="{8B0F137B-3358-400F-B2B6-D651BCA02E9E}">
      <dsp:nvSpPr>
        <dsp:cNvPr id="0" name=""/>
        <dsp:cNvSpPr/>
      </dsp:nvSpPr>
      <dsp:spPr>
        <a:xfrm>
          <a:off x="1564207" y="671730"/>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B23E6-CFCB-4909-9979-277B6983EB59}">
      <dsp:nvSpPr>
        <dsp:cNvPr id="0" name=""/>
        <dsp:cNvSpPr/>
      </dsp:nvSpPr>
      <dsp:spPr>
        <a:xfrm>
          <a:off x="1681522" y="703717"/>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η περιγραφή</a:t>
          </a:r>
          <a:endParaRPr lang="en-US" sz="2000" kern="1200"/>
        </a:p>
      </dsp:txBody>
      <dsp:txXfrm>
        <a:off x="1681522" y="703717"/>
        <a:ext cx="6139514" cy="639743"/>
      </dsp:txXfrm>
    </dsp:sp>
    <dsp:sp modelId="{1EB8792D-668D-425F-8863-4D69321328BD}">
      <dsp:nvSpPr>
        <dsp:cNvPr id="0" name=""/>
        <dsp:cNvSpPr/>
      </dsp:nvSpPr>
      <dsp:spPr>
        <a:xfrm>
          <a:off x="1564207" y="1343460"/>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10874B-78D7-4C59-B91B-8984E47DC5A0}">
      <dsp:nvSpPr>
        <dsp:cNvPr id="0" name=""/>
        <dsp:cNvSpPr/>
      </dsp:nvSpPr>
      <dsp:spPr>
        <a:xfrm>
          <a:off x="1681522" y="1375448"/>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ο διάλογος (ύφος, φωνή)</a:t>
          </a:r>
          <a:endParaRPr lang="en-US" sz="2000" kern="1200"/>
        </a:p>
      </dsp:txBody>
      <dsp:txXfrm>
        <a:off x="1681522" y="1375448"/>
        <a:ext cx="6139514" cy="639743"/>
      </dsp:txXfrm>
    </dsp:sp>
    <dsp:sp modelId="{DE34F3FD-521D-402B-9BDE-800324F35190}">
      <dsp:nvSpPr>
        <dsp:cNvPr id="0" name=""/>
        <dsp:cNvSpPr/>
      </dsp:nvSpPr>
      <dsp:spPr>
        <a:xfrm>
          <a:off x="1564207" y="2015191"/>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8406E-36D4-4833-A466-18B07A013E20}">
      <dsp:nvSpPr>
        <dsp:cNvPr id="0" name=""/>
        <dsp:cNvSpPr/>
      </dsp:nvSpPr>
      <dsp:spPr>
        <a:xfrm>
          <a:off x="1681522" y="2047178"/>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ο διακειμενικός διάλογος</a:t>
          </a:r>
          <a:endParaRPr lang="en-US" sz="2000" kern="1200"/>
        </a:p>
      </dsp:txBody>
      <dsp:txXfrm>
        <a:off x="1681522" y="2047178"/>
        <a:ext cx="6139514" cy="639743"/>
      </dsp:txXfrm>
    </dsp:sp>
    <dsp:sp modelId="{E4C0D393-1976-475C-BDC8-A4D0FB305496}">
      <dsp:nvSpPr>
        <dsp:cNvPr id="0" name=""/>
        <dsp:cNvSpPr/>
      </dsp:nvSpPr>
      <dsp:spPr>
        <a:xfrm>
          <a:off x="1564207" y="2686921"/>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94FC0-4F96-48B7-B8E6-BECE117E50C7}">
      <dsp:nvSpPr>
        <dsp:cNvPr id="0" name=""/>
        <dsp:cNvSpPr/>
      </dsp:nvSpPr>
      <dsp:spPr>
        <a:xfrm>
          <a:off x="1681522" y="2718909"/>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ο εσωτερικός μονόλογος</a:t>
          </a:r>
          <a:endParaRPr lang="en-US" sz="2000" kern="1200"/>
        </a:p>
      </dsp:txBody>
      <dsp:txXfrm>
        <a:off x="1681522" y="2718909"/>
        <a:ext cx="6139514" cy="639743"/>
      </dsp:txXfrm>
    </dsp:sp>
    <dsp:sp modelId="{9BE831BA-514B-4007-BCB8-7772D68C9567}">
      <dsp:nvSpPr>
        <dsp:cNvPr id="0" name=""/>
        <dsp:cNvSpPr/>
      </dsp:nvSpPr>
      <dsp:spPr>
        <a:xfrm>
          <a:off x="1564207" y="3358652"/>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A8B29-A8C6-42DA-B587-428F70423177}">
      <dsp:nvSpPr>
        <dsp:cNvPr id="0" name=""/>
        <dsp:cNvSpPr/>
      </dsp:nvSpPr>
      <dsp:spPr>
        <a:xfrm>
          <a:off x="1681522" y="3390639"/>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η συνειδησιακή ροή</a:t>
          </a:r>
          <a:endParaRPr lang="en-US" sz="2000" kern="1200"/>
        </a:p>
      </dsp:txBody>
      <dsp:txXfrm>
        <a:off x="1681522" y="3390639"/>
        <a:ext cx="6139514" cy="639743"/>
      </dsp:txXfrm>
    </dsp:sp>
    <dsp:sp modelId="{A62302D3-8ABE-4110-9844-35DA5B049C69}">
      <dsp:nvSpPr>
        <dsp:cNvPr id="0" name=""/>
        <dsp:cNvSpPr/>
      </dsp:nvSpPr>
      <dsp:spPr>
        <a:xfrm>
          <a:off x="1564207" y="4030382"/>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157C9-4E8E-4CF3-8876-39D9B1900537}">
      <dsp:nvSpPr>
        <dsp:cNvPr id="0" name=""/>
        <dsp:cNvSpPr/>
      </dsp:nvSpPr>
      <dsp:spPr>
        <a:xfrm>
          <a:off x="1681522" y="4062370"/>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ο ελεύθερος πλάγιος λόγος </a:t>
          </a:r>
          <a:endParaRPr lang="en-US" sz="2000" kern="1200"/>
        </a:p>
      </dsp:txBody>
      <dsp:txXfrm>
        <a:off x="1681522" y="4062370"/>
        <a:ext cx="6139514" cy="639743"/>
      </dsp:txXfrm>
    </dsp:sp>
    <dsp:sp modelId="{847D9168-F3C5-4553-BA88-EFBBEEA086F0}">
      <dsp:nvSpPr>
        <dsp:cNvPr id="0" name=""/>
        <dsp:cNvSpPr/>
      </dsp:nvSpPr>
      <dsp:spPr>
        <a:xfrm>
          <a:off x="1564207" y="4702113"/>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1A1B7-27B4-4553-B2C8-4CE0AD61838A}">
      <dsp:nvSpPr>
        <dsp:cNvPr id="0" name=""/>
        <dsp:cNvSpPr/>
      </dsp:nvSpPr>
      <dsp:spPr>
        <a:xfrm>
          <a:off x="1681522" y="4734100"/>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η εγκιβωτισμένη αφήγηση </a:t>
          </a:r>
          <a:endParaRPr lang="en-US" sz="2000" kern="1200"/>
        </a:p>
      </dsp:txBody>
      <dsp:txXfrm>
        <a:off x="1681522" y="4734100"/>
        <a:ext cx="6139514" cy="639743"/>
      </dsp:txXfrm>
    </dsp:sp>
    <dsp:sp modelId="{A6F22B35-18E5-451B-802E-B3E71BD2C706}">
      <dsp:nvSpPr>
        <dsp:cNvPr id="0" name=""/>
        <dsp:cNvSpPr/>
      </dsp:nvSpPr>
      <dsp:spPr>
        <a:xfrm>
          <a:off x="1564207" y="5373843"/>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404C0-5EDC-43A7-926D-41DF4FE81C0B}">
      <dsp:nvSpPr>
        <dsp:cNvPr id="0" name=""/>
        <dsp:cNvSpPr/>
      </dsp:nvSpPr>
      <dsp:spPr>
        <a:xfrm>
          <a:off x="1681522" y="5405831"/>
          <a:ext cx="6139514" cy="63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l-GR" sz="2000" b="1" kern="1200"/>
            <a:t>το τεχνικό κείμενο (επιστολή, ρεπορτάζ, διαφήμιση, κλπ).</a:t>
          </a:r>
          <a:endParaRPr lang="en-US" sz="2000" kern="1200"/>
        </a:p>
      </dsp:txBody>
      <dsp:txXfrm>
        <a:off x="1681522" y="5405831"/>
        <a:ext cx="6139514" cy="639743"/>
      </dsp:txXfrm>
    </dsp:sp>
    <dsp:sp modelId="{77A71327-4632-4270-BC9E-984A1F4A030F}">
      <dsp:nvSpPr>
        <dsp:cNvPr id="0" name=""/>
        <dsp:cNvSpPr/>
      </dsp:nvSpPr>
      <dsp:spPr>
        <a:xfrm>
          <a:off x="1564207" y="6045574"/>
          <a:ext cx="6256829"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2BDF2-152A-44FB-935F-A02C523C391B}" type="datetimeFigureOut">
              <a:rPr lang="en-CY" smtClean="0"/>
              <a:t>11/17/2025</a:t>
            </a:fld>
            <a:endParaRPr lang="en-C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C7226-E2AF-4DF0-9922-FEDD91AF277F}" type="slidenum">
              <a:rPr lang="en-CY" smtClean="0"/>
              <a:t>‹#›</a:t>
            </a:fld>
            <a:endParaRPr lang="en-CY"/>
          </a:p>
        </p:txBody>
      </p:sp>
    </p:spTree>
    <p:extLst>
      <p:ext uri="{BB962C8B-B14F-4D97-AF65-F5344CB8AC3E}">
        <p14:creationId xmlns:p14="http://schemas.microsoft.com/office/powerpoint/2010/main" val="390227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94C7226-E2AF-4DF0-9922-FEDD91AF277F}" type="slidenum">
              <a:rPr lang="en-CY" smtClean="0"/>
              <a:t>18</a:t>
            </a:fld>
            <a:endParaRPr lang="en-CY"/>
          </a:p>
        </p:txBody>
      </p:sp>
    </p:spTree>
    <p:extLst>
      <p:ext uri="{BB962C8B-B14F-4D97-AF65-F5344CB8AC3E}">
        <p14:creationId xmlns:p14="http://schemas.microsoft.com/office/powerpoint/2010/main" val="300746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3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4ECD99-FBF3-EC4F-BE4B-B8B3C635B8D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2600F-3269-104F-B9E5-8C97B6494DEA}" type="slidenum">
              <a:rPr lang="en-US" smtClean="0"/>
              <a:t>‹#›</a:t>
            </a:fld>
            <a:endParaRPr lang="en-US"/>
          </a:p>
        </p:txBody>
      </p:sp>
    </p:spTree>
    <p:extLst>
      <p:ext uri="{BB962C8B-B14F-4D97-AF65-F5344CB8AC3E}">
        <p14:creationId xmlns:p14="http://schemas.microsoft.com/office/powerpoint/2010/main" val="356636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40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20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spTree>
    <p:extLst>
      <p:ext uri="{BB962C8B-B14F-4D97-AF65-F5344CB8AC3E}">
        <p14:creationId xmlns:p14="http://schemas.microsoft.com/office/powerpoint/2010/main" val="2717489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70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225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00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62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spTree>
    <p:extLst>
      <p:ext uri="{BB962C8B-B14F-4D97-AF65-F5344CB8AC3E}">
        <p14:creationId xmlns:p14="http://schemas.microsoft.com/office/powerpoint/2010/main" val="58520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ECD99-FBF3-EC4F-BE4B-B8B3C635B8D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600F-3269-104F-B9E5-8C97B6494DEA}"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21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4ECD99-FBF3-EC4F-BE4B-B8B3C635B8D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2600F-3269-104F-B9E5-8C97B6494DEA}" type="slidenum">
              <a:rPr lang="en-US" smtClean="0"/>
              <a:t>‹#›</a:t>
            </a:fld>
            <a:endParaRPr lang="en-US"/>
          </a:p>
        </p:txBody>
      </p:sp>
    </p:spTree>
    <p:extLst>
      <p:ext uri="{BB962C8B-B14F-4D97-AF65-F5344CB8AC3E}">
        <p14:creationId xmlns:p14="http://schemas.microsoft.com/office/powerpoint/2010/main" val="13760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4ECD99-FBF3-EC4F-BE4B-B8B3C635B8DB}"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2600F-3269-104F-B9E5-8C97B6494DEA}"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54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4ECD99-FBF3-EC4F-BE4B-B8B3C635B8DB}"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2600F-3269-104F-B9E5-8C97B6494DEA}"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79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ECD99-FBF3-EC4F-BE4B-B8B3C635B8DB}"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2600F-3269-104F-B9E5-8C97B6494DEA}" type="slidenum">
              <a:rPr lang="en-US" smtClean="0"/>
              <a:t>‹#›</a:t>
            </a:fld>
            <a:endParaRPr lang="en-US"/>
          </a:p>
        </p:txBody>
      </p:sp>
    </p:spTree>
    <p:extLst>
      <p:ext uri="{BB962C8B-B14F-4D97-AF65-F5344CB8AC3E}">
        <p14:creationId xmlns:p14="http://schemas.microsoft.com/office/powerpoint/2010/main" val="224259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4ECD99-FBF3-EC4F-BE4B-B8B3C635B8D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45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4ECD99-FBF3-EC4F-BE4B-B8B3C635B8D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2600F-3269-104F-B9E5-8C97B6494DEA}" type="slidenum">
              <a:rPr lang="en-US" smtClean="0"/>
              <a:t>‹#›</a:t>
            </a:fld>
            <a:endParaRPr lang="en-US"/>
          </a:p>
        </p:txBody>
      </p:sp>
    </p:spTree>
    <p:extLst>
      <p:ext uri="{BB962C8B-B14F-4D97-AF65-F5344CB8AC3E}">
        <p14:creationId xmlns:p14="http://schemas.microsoft.com/office/powerpoint/2010/main" val="229447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4ECD99-FBF3-EC4F-BE4B-B8B3C635B8DB}" type="datetimeFigureOut">
              <a:rPr lang="en-US" smtClean="0"/>
              <a:t>11/17/2025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92600F-3269-104F-B9E5-8C97B6494DEA}" type="slidenum">
              <a:rPr lang="en-US" smtClean="0"/>
              <a:t>‹#›</a:t>
            </a:fld>
            <a:endParaRPr lang="en-US"/>
          </a:p>
        </p:txBody>
      </p:sp>
    </p:spTree>
    <p:extLst>
      <p:ext uri="{BB962C8B-B14F-4D97-AF65-F5344CB8AC3E}">
        <p14:creationId xmlns:p14="http://schemas.microsoft.com/office/powerpoint/2010/main" val="104777423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6E2E74-06CA-4173-B7B0-204D27B19D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6970E1C9-C9F9-481F-894F-6978A15CF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965200"/>
            <a:ext cx="7714581"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95FB36-9688-49FD-8F26-AD607176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10" y="1129284"/>
            <a:ext cx="7468362"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75657" y="1206230"/>
            <a:ext cx="6861867" cy="3026657"/>
          </a:xfrm>
        </p:spPr>
        <p:txBody>
          <a:bodyPr anchor="ctr">
            <a:normAutofit/>
          </a:bodyPr>
          <a:lstStyle/>
          <a:p>
            <a:pPr>
              <a:lnSpc>
                <a:spcPct val="90000"/>
              </a:lnSpc>
            </a:pPr>
            <a:r>
              <a:rPr lang="en-US" sz="2300" dirty="0"/>
              <a:t/>
            </a:r>
            <a:br>
              <a:rPr lang="en-US" sz="2300" dirty="0"/>
            </a:br>
            <a:r>
              <a:rPr lang="el-GR" sz="2300" dirty="0"/>
              <a:t>ΕΡΓΑΣΤΗΡΙ ΔΗΜΙΟΥΡΓΙΚΗΣ ΓΡΑΦΗΣ</a:t>
            </a:r>
            <a:br>
              <a:rPr lang="el-GR" sz="2300" dirty="0"/>
            </a:br>
            <a:r>
              <a:rPr lang="el-GR" sz="2300" dirty="0" smtClean="0"/>
              <a:t>στο πλαίσιο </a:t>
            </a:r>
            <a:r>
              <a:rPr lang="el-GR" sz="2300" dirty="0"/>
              <a:t>του </a:t>
            </a:r>
            <a:r>
              <a:rPr lang="en-US" sz="2300" dirty="0"/>
              <a:t>project </a:t>
            </a:r>
            <a:r>
              <a:rPr lang="en-US" sz="2300" dirty="0" err="1"/>
              <a:t>ARTiculate</a:t>
            </a:r>
            <a:r>
              <a:rPr lang="en-US" sz="2300" dirty="0"/>
              <a:t> - an Alternative Approach for Participation in Democratic Life</a:t>
            </a:r>
            <a:br>
              <a:rPr lang="en-US" sz="2300" dirty="0"/>
            </a:br>
            <a:r>
              <a:rPr lang="el-GR" sz="2300" dirty="0"/>
              <a:t/>
            </a:r>
            <a:br>
              <a:rPr lang="el-GR" sz="2300" dirty="0"/>
            </a:br>
            <a:r>
              <a:rPr lang="el-GR" sz="2300" dirty="0" smtClean="0"/>
              <a:t>ΕΙΣΑΓΩΓΗ </a:t>
            </a:r>
            <a:r>
              <a:rPr lang="el-GR" sz="2300" dirty="0"/>
              <a:t>ΣΤΙΣ ΑΦΗΓΗΜΑΤΙΚΕΣ </a:t>
            </a:r>
            <a:r>
              <a:rPr lang="el-GR" sz="2300" dirty="0" smtClean="0"/>
              <a:t>ΤΕΧΝΙΚΕΣ</a:t>
            </a:r>
            <a:r>
              <a:rPr lang="el-GR" sz="2300" dirty="0"/>
              <a:t/>
            </a:r>
            <a:br>
              <a:rPr lang="el-GR" sz="2300" dirty="0"/>
            </a:br>
            <a:r>
              <a:rPr lang="el-GR" sz="2300" dirty="0"/>
              <a:t/>
            </a:r>
            <a:br>
              <a:rPr lang="el-GR" sz="2300" dirty="0"/>
            </a:br>
            <a:r>
              <a:rPr lang="el-GR" sz="2300" dirty="0" smtClean="0"/>
              <a:t>Συντονιστής Εργαστηρίου</a:t>
            </a:r>
            <a:r>
              <a:rPr lang="en-US" sz="2300" dirty="0" smtClean="0"/>
              <a:t>: </a:t>
            </a:r>
            <a:r>
              <a:rPr lang="el-GR" sz="2300" dirty="0"/>
              <a:t>Χρίστος </a:t>
            </a:r>
            <a:r>
              <a:rPr lang="el-GR" sz="2300" dirty="0" err="1"/>
              <a:t>Τσιαήλης</a:t>
            </a:r>
            <a:endParaRPr lang="en-US" sz="2300" dirty="0"/>
          </a:p>
        </p:txBody>
      </p:sp>
      <p:sp>
        <p:nvSpPr>
          <p:cNvPr id="3" name="Subtitle 2"/>
          <p:cNvSpPr>
            <a:spLocks noGrp="1"/>
          </p:cNvSpPr>
          <p:nvPr>
            <p:ph type="subTitle" idx="1"/>
          </p:nvPr>
        </p:nvSpPr>
        <p:spPr>
          <a:xfrm>
            <a:off x="1371600" y="4076716"/>
            <a:ext cx="6567854" cy="1523984"/>
          </a:xfrm>
        </p:spPr>
        <p:txBody>
          <a:bodyPr>
            <a:normAutofit fontScale="70000" lnSpcReduction="20000"/>
          </a:bodyPr>
          <a:lstStyle/>
          <a:p>
            <a:r>
              <a:rPr lang="el-GR" dirty="0"/>
              <a:t>Αύγουστος </a:t>
            </a:r>
            <a:r>
              <a:rPr lang="el-GR" dirty="0" smtClean="0"/>
              <a:t>2022</a:t>
            </a:r>
          </a:p>
          <a:p>
            <a:endParaRPr lang="el-GR" dirty="0"/>
          </a:p>
          <a:p>
            <a:pPr algn="just"/>
            <a:r>
              <a:rPr lang="el-GR" i="1" dirty="0"/>
              <a:t>*Οι απόψεις και οι γνώμες που διατυπώνονται εκφράζουν αποκλειστικά τις απόψεις των συντακτών και δεν αντιπροσωπεύουν </a:t>
            </a:r>
            <a:r>
              <a:rPr lang="el-GR" i="1" dirty="0" err="1"/>
              <a:t>κατ’ανάγκη</a:t>
            </a:r>
            <a:r>
              <a:rPr lang="el-GR" i="1"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p>
          <a:p>
            <a:endParaRPr lang="en-US" dirty="0"/>
          </a:p>
        </p:txBody>
      </p:sp>
      <p:cxnSp>
        <p:nvCxnSpPr>
          <p:cNvPr id="14" name="Straight Connector 13">
            <a:extLst>
              <a:ext uri="{FF2B5EF4-FFF2-40B4-BE49-F238E27FC236}">
                <a16:creationId xmlns:a16="http://schemas.microsoft.com/office/drawing/2014/main" id="{DE8DFF79-735F-44E8-8B9C-D1F28BED79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6200" y="4663440"/>
            <a:ext cx="13716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3803" y="-230242"/>
            <a:ext cx="2920237" cy="1359526"/>
          </a:xfrm>
          <a:prstGeom prst="rect">
            <a:avLst/>
          </a:prstGeom>
        </p:spPr>
      </p:pic>
      <p:pic>
        <p:nvPicPr>
          <p:cNvPr id="6" name="Picture 5"/>
          <p:cNvPicPr>
            <a:picLocks noChangeAspect="1"/>
          </p:cNvPicPr>
          <p:nvPr/>
        </p:nvPicPr>
        <p:blipFill>
          <a:blip r:embed="rId4"/>
          <a:stretch>
            <a:fillRect/>
          </a:stretch>
        </p:blipFill>
        <p:spPr>
          <a:xfrm>
            <a:off x="5832869" y="188878"/>
            <a:ext cx="3029975" cy="640135"/>
          </a:xfrm>
          <a:prstGeom prst="rect">
            <a:avLst/>
          </a:prstGeom>
        </p:spPr>
      </p:pic>
      <p:pic>
        <p:nvPicPr>
          <p:cNvPr id="4" name="Picture 3"/>
          <p:cNvPicPr>
            <a:picLocks noChangeAspect="1"/>
          </p:cNvPicPr>
          <p:nvPr/>
        </p:nvPicPr>
        <p:blipFill>
          <a:blip r:embed="rId5"/>
          <a:stretch>
            <a:fillRect/>
          </a:stretch>
        </p:blipFill>
        <p:spPr>
          <a:xfrm>
            <a:off x="5832870" y="58634"/>
            <a:ext cx="3029974" cy="911875"/>
          </a:xfrm>
          <a:prstGeom prst="rect">
            <a:avLst/>
          </a:prstGeom>
        </p:spPr>
      </p:pic>
    </p:spTree>
    <p:extLst>
      <p:ext uri="{BB962C8B-B14F-4D97-AF65-F5344CB8AC3E}">
        <p14:creationId xmlns:p14="http://schemas.microsoft.com/office/powerpoint/2010/main" val="210226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963038" y="1128408"/>
            <a:ext cx="7188741" cy="4387175"/>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n-US" sz="2400" b="1" dirty="0">
              <a:solidFill>
                <a:srgbClr val="000000"/>
              </a:solidFill>
              <a:latin typeface="Arial Narrow" pitchFamily="34" charset="0"/>
              <a:ea typeface="ＭＳ 明朝"/>
              <a:cs typeface="Times New Roman"/>
            </a:endParaRPr>
          </a:p>
          <a:p>
            <a:pPr algn="just">
              <a:lnSpc>
                <a:spcPct val="150000"/>
              </a:lnSpc>
            </a:pPr>
            <a:r>
              <a:rPr lang="el-GR" sz="1800" b="1" dirty="0">
                <a:effectLst/>
                <a:latin typeface="Arial" panose="020B0604020202020204" pitchFamily="34" charset="0"/>
                <a:ea typeface="Calibri" panose="020F0502020204030204" pitchFamily="34" charset="0"/>
                <a:cs typeface="Times New Roman" panose="02020603050405020304" pitchFamily="18" charset="0"/>
              </a:rPr>
              <a:t>Ο εσωτερικός μονόλογος:  </a:t>
            </a:r>
            <a:r>
              <a:rPr lang="el-GR" sz="1800" dirty="0">
                <a:effectLst/>
                <a:latin typeface="Arial" panose="020B0604020202020204" pitchFamily="34" charset="0"/>
                <a:ea typeface="Calibri" panose="020F0502020204030204" pitchFamily="34" charset="0"/>
                <a:cs typeface="Times New Roman" panose="02020603050405020304" pitchFamily="18" charset="0"/>
              </a:rPr>
              <a:t>έχει το ιδιαίτερο χαρακτηριστικό της απομόνωσης του χαρακτήρα από τη ροή της αφήγησης και εστιάζει στη ροή των φαινομενικά πραγματικών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σκέψεών</a:t>
            </a:r>
            <a:r>
              <a:rPr lang="el-GR" sz="1800" dirty="0">
                <a:effectLst/>
                <a:latin typeface="Arial" panose="020B0604020202020204" pitchFamily="34" charset="0"/>
                <a:ea typeface="Calibri" panose="020F0502020204030204" pitchFamily="34" charset="0"/>
                <a:cs typeface="Times New Roman" panose="02020603050405020304" pitchFamily="18" charset="0"/>
              </a:rPr>
              <a:t> του σε πραγματικό χρόνο. Ομοιάζει με έναν εσωτερικό διάλογο με τον εαυτό, σε μια ιδιαίτερη συνειρμική συνθήκη όπου επικρατεί η απόλυτη ειλικρίνεια και τα συναισθήματα, οι σκέψεις, και οι αναμνήσεις αναμειγνύονται σε μια περίεργη, σχεδόν ασυνάρτητη σούπα εικόνων και λόγου.</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4 - Τίτλος"/>
          <p:cNvSpPr txBox="1">
            <a:spLocks/>
          </p:cNvSpPr>
          <p:nvPr/>
        </p:nvSpPr>
        <p:spPr>
          <a:xfrm>
            <a:off x="755576" y="548680"/>
            <a:ext cx="7639000" cy="43204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endParaRPr lang="el-GR" sz="2200" b="1" dirty="0">
              <a:solidFill>
                <a:sysClr val="windowText" lastClr="000000"/>
              </a:solidFill>
              <a:latin typeface="Arial Narrow" pitchFamily="34" charset="0"/>
              <a:ea typeface="ＭＳ 明朝"/>
              <a:cs typeface="Times New Roman"/>
            </a:endParaRPr>
          </a:p>
        </p:txBody>
      </p:sp>
    </p:spTree>
    <p:extLst>
      <p:ext uri="{BB962C8B-B14F-4D97-AF65-F5344CB8AC3E}">
        <p14:creationId xmlns:p14="http://schemas.microsoft.com/office/powerpoint/2010/main" val="166978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379994" y="417711"/>
            <a:ext cx="8335989" cy="6022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l-GR" sz="2400" b="1" dirty="0">
              <a:latin typeface="Arial Narrow"/>
              <a:cs typeface="Arial Narrow"/>
            </a:endParaRPr>
          </a:p>
          <a:p>
            <a:pPr algn="just">
              <a:lnSpc>
                <a:spcPct val="150000"/>
              </a:lnSpc>
            </a:pPr>
            <a:r>
              <a:rPr lang="el-GR" sz="1800" b="1" dirty="0">
                <a:effectLst/>
                <a:latin typeface="Arial" panose="020B0604020202020204" pitchFamily="34" charset="0"/>
                <a:ea typeface="Calibri" panose="020F0502020204030204" pitchFamily="34" charset="0"/>
                <a:cs typeface="Times New Roman" panose="02020603050405020304" pitchFamily="18" charset="0"/>
              </a:rPr>
              <a:t>Η συνειδησιακή ροή: </a:t>
            </a:r>
            <a:r>
              <a:rPr lang="el-GR" sz="1800" dirty="0">
                <a:effectLst/>
                <a:latin typeface="Arial" panose="020B0604020202020204" pitchFamily="34" charset="0"/>
                <a:ea typeface="Calibri" panose="020F0502020204030204" pitchFamily="34" charset="0"/>
                <a:cs typeface="Times New Roman" panose="02020603050405020304" pitchFamily="18" charset="0"/>
              </a:rPr>
              <a:t>Παρόλο που η τεχνική αυτή ομοιάζει πολύ και μπορεί να χαρακτηριστεί ως εσωτερικός μονόλογος, καθώς η συνειδησιακή ροή δίδεται με τη φωνή του χαρακτήρα και δεν διακόπτεται από αντικειμενική περιγραφή ή διάλογο έξω από το μυαλό, εντούτοις η έλλειψη «πραγματικών» εξωτερικών δεδομένων που δύναται να αντικατασταθεί από την παρουσία εσωτερικών «γεγονότων» που θα μπορούσαν, και θα όφειλαν, να συστήσουν μια ψυχολογική μεν, αλλά αποκαλυπτική και άρα ενδιαφέρουσα ιστορία. Με λίγα λόγια, το μυαλό ενός χαρακτήρα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εγκιβωτίζει</a:t>
            </a:r>
            <a:r>
              <a:rPr lang="el-GR" sz="1800" dirty="0">
                <a:effectLst/>
                <a:latin typeface="Arial" panose="020B0604020202020204" pitchFamily="34" charset="0"/>
                <a:ea typeface="Calibri" panose="020F0502020204030204" pitchFamily="34" charset="0"/>
                <a:cs typeface="Times New Roman" panose="02020603050405020304" pitchFamily="18" charset="0"/>
              </a:rPr>
              <a:t> μια εσωτερική ιστορία και ταυτόχρονα εγκλωβίζεται σε αυτήν. Οι απαιτήσεις της αφήγησης μέσα από συνειδησιακή ροή είναι πολυδιάστατες, καθώς η συνειδησιακή ροή μπορεί να εσωκλείσει διάφορες τεχνικές αφήγησης. Έχουν γραφτεί ολόκληρα μυθιστορήματα με την τεχνική της συνειδησιακής ροής, όπως ο Οδυσσέας του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Τζέιμις</a:t>
            </a:r>
            <a:r>
              <a:rPr lang="el-GR" sz="1800" dirty="0">
                <a:effectLst/>
                <a:latin typeface="Arial" panose="020B0604020202020204" pitchFamily="34" charset="0"/>
                <a:ea typeface="Calibri" panose="020F0502020204030204" pitchFamily="34" charset="0"/>
                <a:cs typeface="Times New Roman" panose="02020603050405020304" pitchFamily="18" charset="0"/>
              </a:rPr>
              <a:t> Τζόυς.</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42177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749029" y="817124"/>
            <a:ext cx="7626485" cy="523348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lnSpc>
                <a:spcPct val="150000"/>
              </a:lnSpc>
              <a:spcBef>
                <a:spcPts val="0"/>
              </a:spcBef>
              <a:spcAft>
                <a:spcPts val="800"/>
              </a:spcAft>
            </a:pPr>
            <a:endParaRPr lang="el-GR" sz="19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spcAft>
                <a:spcPts val="800"/>
              </a:spcAft>
              <a:buNone/>
            </a:pPr>
            <a:r>
              <a:rPr lang="el-GR" sz="1900" b="1" dirty="0">
                <a:effectLst/>
                <a:latin typeface="Arial" panose="020B0604020202020204" pitchFamily="34" charset="0"/>
                <a:ea typeface="Calibri" panose="020F0502020204030204" pitchFamily="34" charset="0"/>
                <a:cs typeface="Times New Roman" panose="02020603050405020304" pitchFamily="18" charset="0"/>
              </a:rPr>
              <a:t>	Α’ ΚΥΡΙΑ ΑΣΚΗΣΗ ΠΡΩΤΗΣ ΜΕΡΑΣ:</a:t>
            </a:r>
          </a:p>
          <a:p>
            <a:pPr marL="342900" lvl="0" indent="-342900" algn="just">
              <a:lnSpc>
                <a:spcPct val="150000"/>
              </a:lnSpc>
              <a:spcBef>
                <a:spcPts val="0"/>
              </a:spcBef>
              <a:buFont typeface="+mj-lt"/>
              <a:buAutoNum type="arabicPeriod"/>
            </a:pPr>
            <a:r>
              <a:rPr lang="el-GR" sz="1900" b="1" dirty="0">
                <a:effectLst/>
                <a:latin typeface="Arial" panose="020B0604020202020204" pitchFamily="34" charset="0"/>
                <a:ea typeface="Calibri" panose="020F0502020204030204" pitchFamily="34" charset="0"/>
                <a:cs typeface="Times New Roman" panose="02020603050405020304" pitchFamily="18" charset="0"/>
              </a:rPr>
              <a:t>ΔΙΑΔΡΑΣΤΙΚΟ ΠΑΙΧΝΙΔΙ ΣΤΗΝ ΤΕΧΝΙΚΗ ΤΗΣ ΣΥΝΕΙΔΗΣΙΑΚΗΣ ΡΟΗΣ. </a:t>
            </a:r>
            <a:endParaRPr lang="en-CY" sz="1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Calibri" panose="020F0502020204030204" pitchFamily="34" charset="0"/>
              <a:buChar char="-"/>
            </a:pPr>
            <a:r>
              <a:rPr lang="el-GR" sz="1900" b="1" dirty="0">
                <a:effectLst/>
                <a:latin typeface="Arial" panose="020B0604020202020204" pitchFamily="34" charset="0"/>
                <a:ea typeface="Calibri" panose="020F0502020204030204" pitchFamily="34" charset="0"/>
                <a:cs typeface="Times New Roman" panose="02020603050405020304" pitchFamily="18" charset="0"/>
              </a:rPr>
              <a:t>Ένας μαθητής κλείνει τα μάτια και βυθίζεται σε ανάμνηση ενός δωματίου του σπιτιού του. Του δίνεται ένα από τα ακόλουθα προβλήματα να αναλογιστεί:</a:t>
            </a:r>
            <a:endParaRPr lang="en-CY" sz="1900" b="1"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50000"/>
              </a:lnSpc>
              <a:spcBef>
                <a:spcPts val="0"/>
              </a:spcBef>
            </a:pPr>
            <a:r>
              <a:rPr lang="el-GR" sz="1900" b="1" dirty="0">
                <a:effectLst/>
                <a:latin typeface="Arial" panose="020B0604020202020204" pitchFamily="34" charset="0"/>
                <a:ea typeface="Calibri" panose="020F0502020204030204" pitchFamily="34" charset="0"/>
                <a:cs typeface="Times New Roman" panose="02020603050405020304" pitchFamily="18" charset="0"/>
              </a:rPr>
              <a:t>α) Ένας κοντινός φίλος του/της είπε ψέματα και προσπαθεί να το διαχειριστεί. </a:t>
            </a:r>
            <a:endParaRPr lang="en-CY" sz="1900" b="1"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50000"/>
              </a:lnSpc>
              <a:spcBef>
                <a:spcPts val="0"/>
              </a:spcBef>
            </a:pPr>
            <a:r>
              <a:rPr lang="el-GR" sz="1900" b="1" dirty="0">
                <a:effectLst/>
                <a:latin typeface="Arial" panose="020B0604020202020204" pitchFamily="34" charset="0"/>
                <a:ea typeface="Calibri" panose="020F0502020204030204" pitchFamily="34" charset="0"/>
                <a:cs typeface="Times New Roman" panose="02020603050405020304" pitchFamily="18" charset="0"/>
              </a:rPr>
              <a:t>β) Το παιδί του/της δέχτηκε </a:t>
            </a:r>
            <a:r>
              <a:rPr lang="en-GB" sz="1900" b="1" dirty="0">
                <a:effectLst/>
                <a:latin typeface="Arial" panose="020B0604020202020204" pitchFamily="34" charset="0"/>
                <a:ea typeface="Calibri" panose="020F0502020204030204" pitchFamily="34" charset="0"/>
                <a:cs typeface="Times New Roman" panose="02020603050405020304" pitchFamily="18" charset="0"/>
              </a:rPr>
              <a:t>bullying</a:t>
            </a:r>
            <a:r>
              <a:rPr lang="el-GR" sz="1900" b="1" dirty="0">
                <a:effectLst/>
                <a:latin typeface="Arial" panose="020B0604020202020204" pitchFamily="34" charset="0"/>
                <a:ea typeface="Calibri" panose="020F0502020204030204" pitchFamily="34" charset="0"/>
                <a:cs typeface="Times New Roman" panose="02020603050405020304" pitchFamily="18" charset="0"/>
              </a:rPr>
              <a:t> στο σχολείο</a:t>
            </a:r>
            <a:endParaRPr lang="en-CY" sz="1900" b="1"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50000"/>
              </a:lnSpc>
              <a:spcBef>
                <a:spcPts val="0"/>
              </a:spcBef>
            </a:pPr>
            <a:r>
              <a:rPr lang="el-GR" sz="1900" b="1" dirty="0">
                <a:effectLst/>
                <a:latin typeface="Arial" panose="020B0604020202020204" pitchFamily="34" charset="0"/>
                <a:ea typeface="Calibri" panose="020F0502020204030204" pitchFamily="34" charset="0"/>
                <a:cs typeface="Times New Roman" panose="02020603050405020304" pitchFamily="18" charset="0"/>
              </a:rPr>
              <a:t>γ) Είναι ερωτευμένος/η και δεν μπορεί να μιλήσει στο άλλο άτομο</a:t>
            </a:r>
            <a:endParaRPr lang="en-CY" sz="1900" b="1"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50000"/>
              </a:lnSpc>
              <a:spcBef>
                <a:spcPts val="0"/>
              </a:spcBef>
            </a:pPr>
            <a:r>
              <a:rPr lang="el-GR" sz="1900" b="1" dirty="0">
                <a:effectLst/>
                <a:latin typeface="Arial" panose="020B0604020202020204" pitchFamily="34" charset="0"/>
                <a:ea typeface="Calibri" panose="020F0502020204030204" pitchFamily="34" charset="0"/>
                <a:cs typeface="Times New Roman" panose="02020603050405020304" pitchFamily="18" charset="0"/>
              </a:rPr>
              <a:t>δ) οποιαδήποτε άλλη εισήγηση αποδεχτή</a:t>
            </a:r>
            <a:endParaRPr lang="en-CY" sz="1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800"/>
              </a:spcAft>
              <a:buFont typeface="Calibri" panose="020F0502020204030204" pitchFamily="34" charset="0"/>
              <a:buChar char="-"/>
            </a:pPr>
            <a:r>
              <a:rPr lang="el-GR" sz="1900" b="1" dirty="0">
                <a:effectLst/>
                <a:latin typeface="Arial" panose="020B0604020202020204" pitchFamily="34" charset="0"/>
                <a:ea typeface="Calibri" panose="020F0502020204030204" pitchFamily="34" charset="0"/>
                <a:cs typeface="Times New Roman" panose="02020603050405020304" pitchFamily="18" charset="0"/>
              </a:rPr>
              <a:t>-Ο όρθιος </a:t>
            </a:r>
            <a:r>
              <a:rPr lang="el-GR" sz="1900" b="1" dirty="0">
                <a:latin typeface="Arial" panose="020B0604020202020204" pitchFamily="34" charset="0"/>
                <a:ea typeface="Calibri" panose="020F0502020204030204" pitchFamily="34" charset="0"/>
                <a:cs typeface="Times New Roman" panose="02020603050405020304" pitchFamily="18" charset="0"/>
              </a:rPr>
              <a:t>μαθητής</a:t>
            </a:r>
            <a:r>
              <a:rPr lang="el-GR" sz="1900" b="1" dirty="0">
                <a:effectLst/>
                <a:latin typeface="Arial" panose="020B0604020202020204" pitchFamily="34" charset="0"/>
                <a:ea typeface="Calibri" panose="020F0502020204030204" pitchFamily="34" charset="0"/>
                <a:cs typeface="Times New Roman" panose="02020603050405020304" pitchFamily="18" charset="0"/>
              </a:rPr>
              <a:t> λέει δυνατά τις σκέψεις του. Οι άλλοι μαθητές καταγράφουν αυτά που ακούνε σε γρήγορο ρυθμό.</a:t>
            </a:r>
          </a:p>
          <a:p>
            <a:pPr marL="342900" lvl="0" indent="-342900" algn="just">
              <a:lnSpc>
                <a:spcPct val="150000"/>
              </a:lnSpc>
              <a:spcBef>
                <a:spcPts val="0"/>
              </a:spcBef>
              <a:spcAft>
                <a:spcPts val="800"/>
              </a:spcAft>
              <a:buFont typeface="Calibri" panose="020F050202020403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 </a:t>
            </a:r>
            <a:r>
              <a:rPr lang="en-CY" sz="1800" dirty="0">
                <a:effectLst/>
                <a:latin typeface="Arial" panose="020B0604020202020204" pitchFamily="34" charset="0"/>
                <a:ea typeface="Calibri" panose="020F0502020204030204" pitchFamily="34" charset="0"/>
                <a:cs typeface="Times New Roman" panose="02020603050405020304" pitchFamily="18" charset="0"/>
              </a:rPr>
              <a:t/>
            </a:r>
            <a:br>
              <a:rPr lang="en-CY" sz="1800" dirty="0">
                <a:effectLst/>
                <a:latin typeface="Arial" panose="020B0604020202020204" pitchFamily="34" charset="0"/>
                <a:ea typeface="Calibri" panose="020F0502020204030204" pitchFamily="34" charset="0"/>
                <a:cs typeface="Times New Roman" panose="02020603050405020304" pitchFamily="18" charset="0"/>
              </a:rPr>
            </a:b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317467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389106" y="418289"/>
            <a:ext cx="8482520" cy="617706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lnSpc>
                <a:spcPct val="150000"/>
              </a:lnSpc>
              <a:spcAft>
                <a:spcPts val="800"/>
              </a:spcAft>
              <a:buNone/>
            </a:pPr>
            <a:endParaRPr lang="el-GR" sz="1800" b="1" dirty="0">
              <a:effectLst/>
              <a:latin typeface="Arial" panose="020B0604020202020204" pitchFamily="34" charset="0"/>
              <a:ea typeface="Calibri" panose="020F0502020204030204" pitchFamily="34" charset="0"/>
            </a:endParaRPr>
          </a:p>
          <a:p>
            <a:pPr marL="0" indent="0" algn="just">
              <a:lnSpc>
                <a:spcPct val="150000"/>
              </a:lnSpc>
              <a:spcAft>
                <a:spcPts val="800"/>
              </a:spcAft>
              <a:buNone/>
            </a:pPr>
            <a:r>
              <a:rPr lang="en-CY" sz="1800" b="1" dirty="0">
                <a:effectLst/>
                <a:latin typeface="Arial" panose="020B0604020202020204" pitchFamily="34" charset="0"/>
                <a:ea typeface="Calibri" panose="020F0502020204030204" pitchFamily="34" charset="0"/>
              </a:rPr>
              <a:t>Ο </a:t>
            </a:r>
            <a:r>
              <a:rPr lang="en-CY" sz="1800" b="1" dirty="0" err="1">
                <a:effectLst/>
                <a:latin typeface="Arial" panose="020B0604020202020204" pitchFamily="34" charset="0"/>
                <a:ea typeface="Calibri" panose="020F0502020204030204" pitchFamily="34" charset="0"/>
              </a:rPr>
              <a:t>ελεύθερος</a:t>
            </a:r>
            <a:r>
              <a:rPr lang="en-CY" sz="1800" b="1" dirty="0">
                <a:effectLst/>
                <a:latin typeface="Arial" panose="020B0604020202020204" pitchFamily="34" charset="0"/>
                <a:ea typeface="Calibri" panose="020F0502020204030204" pitchFamily="34" charset="0"/>
              </a:rPr>
              <a:t> π</a:t>
            </a:r>
            <a:r>
              <a:rPr lang="en-CY" sz="1800" b="1" dirty="0" err="1">
                <a:effectLst/>
                <a:latin typeface="Arial" panose="020B0604020202020204" pitchFamily="34" charset="0"/>
                <a:ea typeface="Calibri" panose="020F0502020204030204" pitchFamily="34" charset="0"/>
              </a:rPr>
              <a:t>λάγιος</a:t>
            </a:r>
            <a:r>
              <a:rPr lang="en-CY" sz="1800" b="1" dirty="0">
                <a:effectLst/>
                <a:latin typeface="Arial" panose="020B0604020202020204" pitchFamily="34" charset="0"/>
                <a:ea typeface="Calibri" panose="020F0502020204030204" pitchFamily="34" charset="0"/>
              </a:rPr>
              <a:t> </a:t>
            </a:r>
            <a:r>
              <a:rPr lang="en-CY" sz="1800" b="1" dirty="0" err="1">
                <a:effectLst/>
                <a:latin typeface="Arial" panose="020B0604020202020204" pitchFamily="34" charset="0"/>
                <a:ea typeface="Calibri" panose="020F0502020204030204" pitchFamily="34" charset="0"/>
              </a:rPr>
              <a:t>λόγος</a:t>
            </a:r>
            <a:r>
              <a:rPr lang="en-CY" sz="1800" b="1" dirty="0">
                <a:effectLst/>
                <a:latin typeface="Arial" panose="020B0604020202020204" pitchFamily="34" charset="0"/>
                <a:ea typeface="Calibri" panose="020F0502020204030204" pitchFamily="34" charset="0"/>
              </a:rPr>
              <a:t> </a:t>
            </a:r>
            <a:r>
              <a:rPr lang="en-CY" sz="1800" dirty="0">
                <a:effectLst/>
                <a:latin typeface="Arial" panose="020B0604020202020204" pitchFamily="34" charset="0"/>
                <a:ea typeface="Calibri" panose="020F0502020204030204" pitchFamily="34" charset="0"/>
              </a:rPr>
              <a:t>χαρα</a:t>
            </a:r>
            <a:r>
              <a:rPr lang="en-CY" sz="1800" dirty="0" err="1">
                <a:effectLst/>
                <a:latin typeface="Arial" panose="020B0604020202020204" pitchFamily="34" charset="0"/>
                <a:ea typeface="Calibri" panose="020F0502020204030204" pitchFamily="34" charset="0"/>
              </a:rPr>
              <a:t>κτηρίζετ</a:t>
            </a:r>
            <a:r>
              <a:rPr lang="en-CY" sz="1800" dirty="0">
                <a:effectLst/>
                <a:latin typeface="Arial" panose="020B0604020202020204" pitchFamily="34" charset="0"/>
                <a:ea typeface="Calibri" panose="020F0502020204030204" pitchFamily="34" charset="0"/>
              </a:rPr>
              <a:t>αι ως μια υβριδική μορφή ευθέως και πλαγίου λόγου. </a:t>
            </a:r>
            <a:r>
              <a:rPr lang="en-CY" sz="1800" dirty="0" err="1">
                <a:effectLst/>
                <a:latin typeface="Arial" panose="020B0604020202020204" pitchFamily="34" charset="0"/>
                <a:ea typeface="Calibri" panose="020F0502020204030204" pitchFamily="34" charset="0"/>
              </a:rPr>
              <a:t>Δύο</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φωνές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συνδυάζοντ</a:t>
            </a:r>
            <a:r>
              <a:rPr lang="en-CY" sz="1800" dirty="0">
                <a:effectLst/>
                <a:latin typeface="Arial" panose="020B0604020202020204" pitchFamily="34" charset="0"/>
                <a:ea typeface="Calibri" panose="020F0502020204030204" pitchFamily="34" charset="0"/>
              </a:rPr>
              <a:t>αι, αυτή του αφηγητή και αυτή του χαρακτήρα (τα λόγια του χαρακτήρα μεταφέρονται από τον αφηγητή). </a:t>
            </a:r>
            <a:r>
              <a:rPr lang="en-CY" sz="1800" dirty="0" err="1">
                <a:effectLst/>
                <a:latin typeface="Arial" panose="020B0604020202020204" pitchFamily="34" charset="0"/>
                <a:ea typeface="Calibri" panose="020F0502020204030204" pitchFamily="34" charset="0"/>
              </a:rPr>
              <a:t>Στις</a:t>
            </a:r>
            <a:r>
              <a:rPr lang="en-CY" sz="1800" dirty="0">
                <a:effectLst/>
                <a:latin typeface="Arial" panose="020B0604020202020204" pitchFamily="34" charset="0"/>
                <a:ea typeface="Calibri" panose="020F0502020204030204" pitchFamily="34" charset="0"/>
              </a:rPr>
              <a:t> π</a:t>
            </a:r>
            <a:r>
              <a:rPr lang="en-CY" sz="1800" dirty="0" err="1">
                <a:effectLst/>
                <a:latin typeface="Arial" panose="020B0604020202020204" pitchFamily="34" charset="0"/>
                <a:ea typeface="Calibri" panose="020F0502020204030204" pitchFamily="34" charset="0"/>
              </a:rPr>
              <a:t>λείστες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των</a:t>
            </a:r>
            <a:r>
              <a:rPr lang="en-CY" sz="1800" dirty="0">
                <a:effectLst/>
                <a:latin typeface="Arial" panose="020B0604020202020204" pitchFamily="34" charset="0"/>
                <a:ea typeface="Calibri" panose="020F0502020204030204" pitchFamily="34" charset="0"/>
              </a:rPr>
              <a:t> π</a:t>
            </a:r>
            <a:r>
              <a:rPr lang="en-CY" sz="1800" dirty="0" err="1">
                <a:effectLst/>
                <a:latin typeface="Arial" panose="020B0604020202020204" pitchFamily="34" charset="0"/>
                <a:ea typeface="Calibri" panose="020F0502020204030204" pitchFamily="34" charset="0"/>
              </a:rPr>
              <a:t>ερι</a:t>
            </a:r>
            <a:r>
              <a:rPr lang="en-CY" sz="1800" dirty="0">
                <a:effectLst/>
                <a:latin typeface="Arial" panose="020B0604020202020204" pitchFamily="34" charset="0"/>
                <a:ea typeface="Calibri" panose="020F0502020204030204" pitchFamily="34" charset="0"/>
              </a:rPr>
              <a:t>πτώσεων παρεμβαίνει και η υποκειμενική άποψη του αφηγητή, καθώς ερμηνεύει ή χαρακτηρίζει τα λόγια των χαρακτήρων, δίνοντας και ενίσχυση με τα διάφορα εισαγωγικά ρήματα, όπως: είπε, εισηγήθηκε, δίστασε, τόνισε, αμφισβήτησε, προκάλεσε, κλπ. </a:t>
            </a:r>
            <a:r>
              <a:rPr lang="en-CY" sz="1800" dirty="0" err="1">
                <a:effectLst/>
                <a:latin typeface="Arial" panose="020B0604020202020204" pitchFamily="34" charset="0"/>
                <a:ea typeface="Calibri" panose="020F0502020204030204" pitchFamily="34" charset="0"/>
              </a:rPr>
              <a:t>Όμως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στον</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ελεύθερο</a:t>
            </a:r>
            <a:r>
              <a:rPr lang="en-CY" sz="1800" dirty="0">
                <a:effectLst/>
                <a:latin typeface="Arial" panose="020B0604020202020204" pitchFamily="34" charset="0"/>
                <a:ea typeface="Calibri" panose="020F0502020204030204" pitchFamily="34" charset="0"/>
              </a:rPr>
              <a:t> π</a:t>
            </a:r>
            <a:r>
              <a:rPr lang="en-CY" sz="1800" dirty="0" err="1">
                <a:effectLst/>
                <a:latin typeface="Arial" panose="020B0604020202020204" pitchFamily="34" charset="0"/>
                <a:ea typeface="Calibri" panose="020F0502020204030204" pitchFamily="34" charset="0"/>
              </a:rPr>
              <a:t>λάγιο</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λόγο</a:t>
            </a:r>
            <a:r>
              <a:rPr lang="en-CY" sz="1800" dirty="0">
                <a:effectLst/>
                <a:latin typeface="Arial" panose="020B0604020202020204" pitchFamily="34" charset="0"/>
                <a:ea typeface="Calibri" panose="020F0502020204030204" pitchFamily="34" charset="0"/>
              </a:rPr>
              <a:t> π</a:t>
            </a:r>
            <a:r>
              <a:rPr lang="en-CY" sz="1800" dirty="0" err="1">
                <a:effectLst/>
                <a:latin typeface="Arial" panose="020B0604020202020204" pitchFamily="34" charset="0"/>
                <a:ea typeface="Calibri" panose="020F0502020204030204" pitchFamily="34" charset="0"/>
              </a:rPr>
              <a:t>ολλές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φορές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δεν</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έχουμε</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ρήμ</a:t>
            </a:r>
            <a:r>
              <a:rPr lang="en-CY" sz="1800" dirty="0">
                <a:effectLst/>
                <a:latin typeface="Arial" panose="020B0604020202020204" pitchFamily="34" charset="0"/>
                <a:ea typeface="Calibri" panose="020F0502020204030204" pitchFamily="34" charset="0"/>
              </a:rPr>
              <a:t>α εξάρτησης, και ο αφηγητής ενσωματώνει τα λόγια των προσώπων. </a:t>
            </a:r>
            <a:r>
              <a:rPr lang="en-CY" sz="1800" dirty="0" err="1">
                <a:effectLst/>
                <a:latin typeface="Arial" panose="020B0604020202020204" pitchFamily="34" charset="0"/>
                <a:ea typeface="Calibri" panose="020F0502020204030204" pitchFamily="34" charset="0"/>
              </a:rPr>
              <a:t>Αυτή</a:t>
            </a:r>
            <a:r>
              <a:rPr lang="en-CY" sz="1800" dirty="0">
                <a:effectLst/>
                <a:latin typeface="Arial" panose="020B0604020202020204" pitchFamily="34" charset="0"/>
                <a:ea typeface="Calibri" panose="020F0502020204030204" pitchFamily="34" charset="0"/>
              </a:rPr>
              <a:t> η </a:t>
            </a:r>
            <a:r>
              <a:rPr lang="en-CY" sz="1800" dirty="0" err="1">
                <a:effectLst/>
                <a:latin typeface="Arial" panose="020B0604020202020204" pitchFamily="34" charset="0"/>
                <a:ea typeface="Calibri" panose="020F0502020204030204" pitchFamily="34" charset="0"/>
              </a:rPr>
              <a:t>ελευθερί</a:t>
            </a:r>
            <a:r>
              <a:rPr lang="en-CY" sz="1800" dirty="0">
                <a:effectLst/>
                <a:latin typeface="Arial" panose="020B0604020202020204" pitchFamily="34" charset="0"/>
                <a:ea typeface="Calibri" panose="020F0502020204030204" pitchFamily="34" charset="0"/>
              </a:rPr>
              <a:t>α ενσωμάτωσης του λόγου του χαρακτήρα στο αφηγηματικό μέρος του κειμένου αποτελεί ταυτόχρονα και μια αδυναμία καθώς δεν είναι πάντα ευδιάκριτο για τον αναγνώστη αν αυτό που διαβάζει πρόκειται για τα λόγια ενός προσώπου ή για την ερμηνεία του ίδιου</a:t>
            </a:r>
            <a:r>
              <a:rPr lang="el-GR"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του</a:t>
            </a:r>
            <a:r>
              <a:rPr lang="en-CY" sz="1800" dirty="0">
                <a:effectLst/>
                <a:latin typeface="Arial" panose="020B0604020202020204" pitchFamily="34" charset="0"/>
                <a:ea typeface="Calibri" panose="020F0502020204030204" pitchFamily="34" charset="0"/>
              </a:rPr>
              <a:t> αφηγητή. </a:t>
            </a:r>
            <a:endParaRPr lang="en-US" sz="2400" dirty="0"/>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18666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486383" y="914400"/>
            <a:ext cx="8161506" cy="5077838"/>
          </a:xfrm>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pPr>
            <a:r>
              <a:rPr lang="el-GR" sz="1800" b="1" dirty="0">
                <a:effectLst/>
                <a:latin typeface="Arial" panose="020B0604020202020204" pitchFamily="34" charset="0"/>
                <a:ea typeface="Calibri" panose="020F0502020204030204" pitchFamily="34" charset="0"/>
                <a:cs typeface="Times New Roman" panose="02020603050405020304" pitchFamily="18" charset="0"/>
              </a:rPr>
              <a:t>Η εγκιβωτισμένη αφήγηση: </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Είναι η ένταξη μιας νέας αφηγηματικής ακολουθίας μέσα στη βασική αφήγηση η οποία συμπληρώνεται με δευτερεύουσες ιστορίες που παρεμβάλλονται. Μ' άλλα λόγια, πολύ συχνά σε ένα αφηγηματικό λογοτεχνικό κείμενο, η ιστορία που έχουμε ξεκινήσει να διαβάζουμε διακόπτεται, για να αρχίσει η αφήγηση μιας άλλης ιστορίας, μικρότερης σε έκταση από την αρχική· μόλις αυτή ολοκληρωθεί, επανερχόμαστε στην αφήγηση της αρχικής ιστορίας. Οι δύο αυτές αφηγήσεις-ιστορίες συνδέονται φυσικά μεταξύ τους με κάποιο τρόπο: για παράδειγμα, ενδέχεται να έχουν το ίδιο θέμα, τους ίδιους ήρωες κτλ. </a:t>
            </a: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240866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894945" y="1011677"/>
            <a:ext cx="7208196" cy="463036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l-GR" sz="2400" b="1" dirty="0">
              <a:latin typeface="Arial Narrow"/>
              <a:cs typeface="Arial Narrow"/>
            </a:endParaRPr>
          </a:p>
          <a:p>
            <a:pPr marL="0" indent="0" algn="just">
              <a:lnSpc>
                <a:spcPct val="150000"/>
              </a:lnSpc>
              <a:buNone/>
            </a:pPr>
            <a:r>
              <a:rPr lang="en-US" sz="1800" dirty="0">
                <a:effectLst/>
                <a:latin typeface="Arial" panose="020B0604020202020204" pitchFamily="34" charset="0"/>
                <a:ea typeface="Calibri" panose="020F0502020204030204" pitchFamily="34" charset="0"/>
              </a:rPr>
              <a:t>(</a:t>
            </a:r>
            <a:r>
              <a:rPr lang="el-GR" sz="1800" dirty="0">
                <a:latin typeface="Arial" panose="020B0604020202020204" pitchFamily="34" charset="0"/>
                <a:ea typeface="Calibri" panose="020F0502020204030204" pitchFamily="34" charset="0"/>
              </a:rPr>
              <a:t>→) </a:t>
            </a:r>
            <a:r>
              <a:rPr lang="el-GR" sz="1800" b="1" dirty="0">
                <a:latin typeface="Arial" panose="020B0604020202020204" pitchFamily="34" charset="0"/>
                <a:ea typeface="Calibri" panose="020F0502020204030204" pitchFamily="34" charset="0"/>
                <a:cs typeface="Times New Roman" panose="02020603050405020304" pitchFamily="18" charset="0"/>
              </a:rPr>
              <a:t>Διαβάζουμε απόσπασμα από Όμηρο </a:t>
            </a:r>
          </a:p>
          <a:p>
            <a:pPr marL="0" indent="0" algn="just">
              <a:lnSpc>
                <a:spcPct val="150000"/>
              </a:lnSpc>
              <a:buNone/>
            </a:pPr>
            <a:r>
              <a:rPr lang="el-GR" sz="1800" b="1" dirty="0">
                <a:latin typeface="Arial" panose="020B0604020202020204" pitchFamily="34" charset="0"/>
                <a:ea typeface="Calibri" panose="020F0502020204030204" pitchFamily="34" charset="0"/>
                <a:cs typeface="Times New Roman" panose="02020603050405020304" pitchFamily="18" charset="0"/>
              </a:rPr>
              <a:t>Έντυπο σελ. 10-12</a:t>
            </a:r>
          </a:p>
          <a:p>
            <a:pPr marL="0" indent="0" algn="just">
              <a:lnSpc>
                <a:spcPct val="150000"/>
              </a:lnSpc>
              <a:buNone/>
            </a:pPr>
            <a:r>
              <a:rPr lang="el-GR" sz="1800" b="1" dirty="0" err="1">
                <a:latin typeface="Arial" panose="020B0604020202020204" pitchFamily="34" charset="0"/>
                <a:ea typeface="Calibri" panose="020F0502020204030204" pitchFamily="34" charset="0"/>
                <a:cs typeface="Times New Roman" panose="02020603050405020304" pitchFamily="18" charset="0"/>
              </a:rPr>
              <a:t>Ιλιάδα</a:t>
            </a:r>
            <a:r>
              <a:rPr lang="el-GR" sz="1800" b="1" dirty="0">
                <a:latin typeface="Arial" panose="020B0604020202020204" pitchFamily="34" charset="0"/>
                <a:ea typeface="Calibri" panose="020F0502020204030204" pitchFamily="34" charset="0"/>
                <a:cs typeface="Times New Roman" panose="02020603050405020304" pitchFamily="18" charset="0"/>
              </a:rPr>
              <a:t>:</a:t>
            </a:r>
            <a:r>
              <a:rPr lang="el-GR" sz="1800" b="1" dirty="0">
                <a:solidFill>
                  <a:srgbClr val="333333"/>
                </a:solidFill>
                <a:effectLst/>
                <a:latin typeface="Arial" panose="020B0604020202020204" pitchFamily="34" charset="0"/>
                <a:ea typeface="Times New Roman" panose="02020603050405020304" pitchFamily="18" charset="0"/>
              </a:rPr>
              <a:t> Σ 478-508, 541-549, 561-572, 590-608</a:t>
            </a:r>
          </a:p>
          <a:p>
            <a:pPr marL="0" indent="0" algn="just">
              <a:lnSpc>
                <a:spcPct val="150000"/>
              </a:lnSpc>
              <a:buNone/>
            </a:pPr>
            <a:endParaRPr lang="el-GR" sz="1800" b="1" dirty="0">
              <a:solidFill>
                <a:srgbClr val="333333"/>
              </a:solidFill>
              <a:latin typeface="Arial" panose="020B0604020202020204" pitchFamily="34" charset="0"/>
              <a:ea typeface="Times New Roman" panose="02020603050405020304" pitchFamily="18" charset="0"/>
            </a:endParaRPr>
          </a:p>
          <a:p>
            <a:pPr marL="0" indent="0" algn="just">
              <a:lnSpc>
                <a:spcPct val="150000"/>
              </a:lnSpc>
              <a:buNone/>
            </a:pPr>
            <a:r>
              <a:rPr lang="el-GR" sz="1800" b="1" dirty="0">
                <a:latin typeface="Arial" panose="020B0604020202020204" pitchFamily="34" charset="0"/>
                <a:ea typeface="Calibri" panose="020F0502020204030204" pitchFamily="34" charset="0"/>
                <a:cs typeface="Times New Roman" panose="02020603050405020304" pitchFamily="18" charset="0"/>
              </a:rPr>
              <a:t>Γ’ Ενδιάμεση Άσκηση: Ποια είναι η κύρια αφηγηματική τεχνική σε αυτό το εγκιβωτισμένο κείμενο, και ποιοι αφηγηματικοί μέθοδοι λείπουν από όσες έχουμε αναλύσει ή από όλες όσες αναφέρονται στην αρχική λίστα; </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en-CY"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298072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1011676" y="1050587"/>
            <a:ext cx="7062281" cy="4581728"/>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l-GR" sz="2400" b="1" dirty="0">
              <a:latin typeface="Arial Narrow"/>
              <a:cs typeface="Arial Narrow"/>
            </a:endParaRPr>
          </a:p>
          <a:p>
            <a:pPr>
              <a:lnSpc>
                <a:spcPct val="150000"/>
              </a:lnSpc>
              <a:spcAft>
                <a:spcPts val="800"/>
              </a:spcAft>
            </a:pPr>
            <a:r>
              <a:rPr lang="el-GR" sz="1800" b="1" dirty="0">
                <a:effectLst/>
                <a:latin typeface="Arial" panose="020B0604020202020204" pitchFamily="34" charset="0"/>
                <a:ea typeface="Calibri" panose="020F0502020204030204" pitchFamily="34" charset="0"/>
                <a:cs typeface="Times New Roman" panose="02020603050405020304" pitchFamily="18" charset="0"/>
              </a:rPr>
              <a:t>Τ</a:t>
            </a:r>
            <a:r>
              <a:rPr lang="en-CY" sz="1800" b="1" dirty="0">
                <a:effectLst/>
                <a:latin typeface="Arial" panose="020B0604020202020204" pitchFamily="34" charset="0"/>
                <a:ea typeface="Calibri" panose="020F0502020204030204" pitchFamily="34" charset="0"/>
                <a:cs typeface="Times New Roman" panose="02020603050405020304" pitchFamily="18" charset="0"/>
              </a:rPr>
              <a:t>ο </a:t>
            </a:r>
            <a:r>
              <a:rPr lang="en-CY" sz="1800" b="1" dirty="0" err="1">
                <a:effectLst/>
                <a:latin typeface="Arial" panose="020B0604020202020204" pitchFamily="34" charset="0"/>
                <a:ea typeface="Calibri" panose="020F0502020204030204" pitchFamily="34" charset="0"/>
                <a:cs typeface="Times New Roman" panose="02020603050405020304" pitchFamily="18" charset="0"/>
              </a:rPr>
              <a:t>τεχνικό</a:t>
            </a:r>
            <a:r>
              <a:rPr lang="en-CY" sz="1800" b="1" dirty="0">
                <a:effectLst/>
                <a:latin typeface="Arial" panose="020B0604020202020204" pitchFamily="34" charset="0"/>
                <a:ea typeface="Calibri" panose="020F0502020204030204" pitchFamily="34" charset="0"/>
                <a:cs typeface="Times New Roman" panose="02020603050405020304" pitchFamily="18" charset="0"/>
              </a:rPr>
              <a:t> </a:t>
            </a:r>
            <a:r>
              <a:rPr lang="en-CY" sz="1800" b="1" dirty="0" err="1">
                <a:effectLst/>
                <a:latin typeface="Arial" panose="020B0604020202020204" pitchFamily="34" charset="0"/>
                <a:ea typeface="Calibri" panose="020F0502020204030204" pitchFamily="34" charset="0"/>
                <a:cs typeface="Times New Roman" panose="02020603050405020304" pitchFamily="18" charset="0"/>
              </a:rPr>
              <a:t>κείμενο</a:t>
            </a:r>
            <a:r>
              <a:rPr lang="en-CY" sz="1800" b="1" dirty="0">
                <a:effectLst/>
                <a:latin typeface="Arial" panose="020B0604020202020204" pitchFamily="34" charset="0"/>
                <a:ea typeface="Calibri" panose="020F0502020204030204" pitchFamily="34" charset="0"/>
                <a:cs typeface="Times New Roman" panose="02020603050405020304" pitchFamily="18" charset="0"/>
              </a:rPr>
              <a:t> (επ</a:t>
            </a:r>
            <a:r>
              <a:rPr lang="en-CY" sz="1800" b="1" dirty="0" err="1">
                <a:effectLst/>
                <a:latin typeface="Arial" panose="020B0604020202020204" pitchFamily="34" charset="0"/>
                <a:ea typeface="Calibri" panose="020F0502020204030204" pitchFamily="34" charset="0"/>
                <a:cs typeface="Times New Roman" panose="02020603050405020304" pitchFamily="18" charset="0"/>
              </a:rPr>
              <a:t>ιστολή</a:t>
            </a:r>
            <a:r>
              <a:rPr lang="en-CY" sz="1800" b="1" dirty="0">
                <a:effectLst/>
                <a:latin typeface="Arial" panose="020B0604020202020204" pitchFamily="34" charset="0"/>
                <a:ea typeface="Calibri" panose="020F0502020204030204" pitchFamily="34" charset="0"/>
                <a:cs typeface="Times New Roman" panose="02020603050405020304" pitchFamily="18" charset="0"/>
              </a:rPr>
              <a:t>, </a:t>
            </a:r>
            <a:r>
              <a:rPr lang="el-GR" sz="1800" b="1" dirty="0">
                <a:effectLst/>
                <a:latin typeface="Arial" panose="020B0604020202020204" pitchFamily="34" charset="0"/>
                <a:ea typeface="Calibri" panose="020F0502020204030204" pitchFamily="34" charset="0"/>
                <a:cs typeface="Times New Roman" panose="02020603050405020304" pitchFamily="18" charset="0"/>
              </a:rPr>
              <a:t>ειδησεογραφικό </a:t>
            </a:r>
            <a:r>
              <a:rPr lang="en-CY" sz="1800" b="1" dirty="0" err="1">
                <a:effectLst/>
                <a:latin typeface="Arial" panose="020B0604020202020204" pitchFamily="34" charset="0"/>
                <a:ea typeface="Calibri" panose="020F0502020204030204" pitchFamily="34" charset="0"/>
                <a:cs typeface="Times New Roman" panose="02020603050405020304" pitchFamily="18" charset="0"/>
              </a:rPr>
              <a:t>ρε</a:t>
            </a:r>
            <a:r>
              <a:rPr lang="en-CY" sz="1800" b="1" dirty="0">
                <a:effectLst/>
                <a:latin typeface="Arial" panose="020B0604020202020204" pitchFamily="34" charset="0"/>
                <a:ea typeface="Calibri" panose="020F0502020204030204" pitchFamily="34" charset="0"/>
                <a:cs typeface="Times New Roman" panose="02020603050405020304" pitchFamily="18" charset="0"/>
              </a:rPr>
              <a:t>πορτάζ, διαφήμιση, κλπ)</a:t>
            </a:r>
            <a:r>
              <a:rPr lang="el-GR" sz="1800" b="1"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Αυτά τα ειδικά κείμενα αφήγησης που κυρίως </a:t>
            </a:r>
            <a:r>
              <a:rPr lang="el-GR" sz="1800" dirty="0" err="1" smtClean="0">
                <a:effectLst/>
                <a:latin typeface="Arial" panose="020B0604020202020204" pitchFamily="34" charset="0"/>
                <a:ea typeface="Calibri" panose="020F0502020204030204" pitchFamily="34" charset="0"/>
                <a:cs typeface="Times New Roman" panose="02020603050405020304" pitchFamily="18" charset="0"/>
              </a:rPr>
              <a:t>συναντούνται</a:t>
            </a:r>
            <a:r>
              <a:rPr lang="el-GR" sz="1800" dirty="0" smtClean="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στα ΜΜΕ, μπορούν να ενσωματωθούν στο κύριο μέρος της αφήγησης για να εξυπηρετήσουν έναν ειδικό σκοπό, όπως η ενίσχυση και συνέχεια της πλοκής, η αποφόρτιση του βασικού αφηγητή ή η περιγραφή ενός επιμέρους θέματος του έργου. Δημιουργούν ενδιαφέρον και προσδίδουν ζωντάνια στο κείμενο.</a:t>
            </a:r>
            <a:r>
              <a:rPr lang="en-CY" sz="1800" dirty="0">
                <a:effectLst/>
                <a:latin typeface="Arial" panose="020B0604020202020204" pitchFamily="34" charset="0"/>
                <a:ea typeface="Calibri" panose="020F0502020204030204" pitchFamily="34" charset="0"/>
                <a:cs typeface="Times New Roman" panose="02020603050405020304" pitchFamily="18" charset="0"/>
              </a:rPr>
              <a:t/>
            </a:r>
            <a:br>
              <a:rPr lang="en-CY" sz="1800" dirty="0">
                <a:effectLst/>
                <a:latin typeface="Arial" panose="020B0604020202020204" pitchFamily="34" charset="0"/>
                <a:ea typeface="Calibri" panose="020F0502020204030204" pitchFamily="34" charset="0"/>
                <a:cs typeface="Times New Roman" panose="02020603050405020304" pitchFamily="18" charset="0"/>
              </a:rPr>
            </a:b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318397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817123" y="768485"/>
            <a:ext cx="7490298" cy="518079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l-GR" sz="2400" b="1" dirty="0">
              <a:latin typeface="Arial Narrow"/>
              <a:cs typeface="Arial Narrow"/>
            </a:endParaRPr>
          </a:p>
          <a:p>
            <a:pPr marL="457200" algn="just">
              <a:lnSpc>
                <a:spcPct val="150000"/>
              </a:lnSpc>
            </a:pPr>
            <a:r>
              <a:rPr lang="el-GR" sz="1800" b="1" dirty="0">
                <a:effectLst/>
                <a:latin typeface="Arial" panose="020B0604020202020204" pitchFamily="34" charset="0"/>
                <a:ea typeface="Calibri" panose="020F0502020204030204" pitchFamily="34" charset="0"/>
                <a:cs typeface="Times New Roman" panose="02020603050405020304" pitchFamily="18" charset="0"/>
              </a:rPr>
              <a:t> Β’ ΒΑΣΙΚΗ ΑΣΚΗΣΗ ΠΡΩΤΗΣ ΜΕΡΑΣ:</a:t>
            </a:r>
            <a:endParaRPr lang="en-CY" sz="18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l-GR" sz="1800" b="1" dirty="0">
                <a:effectLst/>
                <a:latin typeface="Arial" panose="020B0604020202020204" pitchFamily="34" charset="0"/>
                <a:ea typeface="Calibri" panose="020F0502020204030204" pitchFamily="34" charset="0"/>
                <a:cs typeface="Times New Roman" panose="02020603050405020304" pitchFamily="18" charset="0"/>
              </a:rPr>
              <a:t>2. ΕΠΙΛΕΞΤΕ ΕΝΑ ΜΙΚΡΟ ΑΠΟΣΠΑΣΜΑ 2 ΓΡΑΜΜΕΣ ΑΠΟ ΤΑ ΚΕΙΜΕΝΑ ΠΟΥ ΘΑ ΚΑΝΟΥΜΕ/ΚΑΝΑΜΕ ΚΑΙ ΑΛΛΑΞΤΕ ΤΗΝ ΑΦΗΓΗΜΑΤΙΚΗ ΤΕΧΝΙΚΗ ΜΕ ΟΠΟΙΑ ΤΕΧΝΙΚΗ ΘΕΛΕΤΕ ΑΠΟ ΑΥΤΕΣ ΠΟΥ ΑΝΑΛΥΣΑΜΕ ΠΙΟ ΠΑΝΩ</a:t>
            </a:r>
            <a:endParaRPr lang="en-CY"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en-CY" sz="1800" dirty="0">
                <a:effectLst/>
                <a:latin typeface="Arial" panose="020B0604020202020204" pitchFamily="34" charset="0"/>
                <a:ea typeface="Calibri" panose="020F0502020204030204" pitchFamily="34" charset="0"/>
                <a:cs typeface="Times New Roman" panose="02020603050405020304" pitchFamily="18" charset="0"/>
              </a:rPr>
              <a:t/>
            </a:r>
            <a:br>
              <a:rPr lang="en-CY" sz="1800" dirty="0">
                <a:effectLst/>
                <a:latin typeface="Arial" panose="020B0604020202020204" pitchFamily="34" charset="0"/>
                <a:ea typeface="Calibri" panose="020F0502020204030204" pitchFamily="34" charset="0"/>
                <a:cs typeface="Times New Roman" panose="02020603050405020304" pitchFamily="18" charset="0"/>
              </a:rPr>
            </a:b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315240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700390" y="778213"/>
            <a:ext cx="7684853" cy="517106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endParaRPr lang="el-GR" sz="2400" b="1" dirty="0">
              <a:latin typeface="Arial Narrow"/>
              <a:cs typeface="Arial Narrow"/>
            </a:endParaRPr>
          </a:p>
          <a:p>
            <a:pPr algn="just">
              <a:lnSpc>
                <a:spcPct val="150000"/>
              </a:lnSpc>
              <a:spcAft>
                <a:spcPts val="800"/>
              </a:spcAft>
            </a:pPr>
            <a:r>
              <a:rPr lang="el-GR" sz="1800" b="1" dirty="0">
                <a:latin typeface="Arial" panose="020B0604020202020204" pitchFamily="34" charset="0"/>
                <a:ea typeface="Calibri" panose="020F0502020204030204" pitchFamily="34" charset="0"/>
              </a:rPr>
              <a:t>Γ ΒΑΣΙΚΗ ΑΣΚΗΣΗ ΠΡΩΤΗΣ ΜΕΡΑΣ 3:</a:t>
            </a:r>
          </a:p>
          <a:p>
            <a:pPr marL="0" indent="0" algn="just">
              <a:lnSpc>
                <a:spcPct val="150000"/>
              </a:lnSpc>
              <a:spcAft>
                <a:spcPts val="800"/>
              </a:spcAft>
              <a:buNone/>
            </a:pPr>
            <a:r>
              <a:rPr lang="el-GR" sz="1800" b="1" dirty="0">
                <a:effectLst/>
                <a:latin typeface="Arial" panose="020B0604020202020204" pitchFamily="34" charset="0"/>
                <a:ea typeface="Calibri" panose="020F0502020204030204" pitchFamily="34" charset="0"/>
              </a:rPr>
              <a:t>3. ΓΡΑΨΤΕ ΕΝΑ ΜΙΚΡΟ ΛΟΓΟΤΕΧΝΙΚΟ ΚΟΜΜΑΤΙ, ΕΙΤΕ ΠΕΖΟ ΕΙΤΕ ΠΟΙΗΜΑ ΜΕΧΡΙ 10 ΓΡΑΜΜΕΣ ΚΑΙ ΑΛΛΑΞΤΕ ΤΗΝ ΑΦΗΓΗΜΑΤΙΚΗ ΤΕΧΝΙΚΗ ΤΟΥ ΜΕ ΤΕΣΣΕΡΙΣ ΤΡΟΠΟΥΣ ΑΠΟ ΤΟΥΣ ΠΙΟ ΠΑΝΩ. (αυτό το κομμάτι θα το κρατήσετε για να το δουλέψετε και μόνοι/</a:t>
            </a:r>
            <a:r>
              <a:rPr lang="el-GR" sz="1800" b="1" dirty="0" err="1">
                <a:effectLst/>
                <a:latin typeface="Arial" panose="020B0604020202020204" pitchFamily="34" charset="0"/>
                <a:ea typeface="Calibri" panose="020F0502020204030204" pitchFamily="34" charset="0"/>
              </a:rPr>
              <a:t>ες</a:t>
            </a:r>
            <a:r>
              <a:rPr lang="el-GR" sz="1800" b="1" dirty="0">
                <a:effectLst/>
                <a:latin typeface="Arial" panose="020B0604020202020204" pitchFamily="34" charset="0"/>
                <a:ea typeface="Calibri" panose="020F0502020204030204" pitchFamily="34" charset="0"/>
              </a:rPr>
              <a:t> με όποια τεχνική θέλετε και σε όποια μορφή θέλετε, πεζό ή ποιητικό. Είναι ένα από τα κομμάτια που θα χρησιμοποιήσετε για τα επόμενα εργαστήρια.</a:t>
            </a:r>
            <a:endParaRPr lang="en-US" sz="1800" b="1" dirty="0">
              <a:effectLst/>
              <a:latin typeface="Arial" panose="020B0604020202020204" pitchFamily="34" charset="0"/>
              <a:ea typeface="Calibri" panose="020F0502020204030204" pitchFamily="34" charset="0"/>
            </a:endParaRPr>
          </a:p>
          <a:p>
            <a:pPr marL="0" indent="0" algn="just">
              <a:lnSpc>
                <a:spcPct val="150000"/>
              </a:lnSpc>
              <a:spcAft>
                <a:spcPts val="800"/>
              </a:spcAft>
              <a:buNone/>
            </a:pPr>
            <a:endParaRPr lang="en-CY"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33338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Σας ευχαριστώ!</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lgn="just">
              <a:buNone/>
            </a:pPr>
            <a:r>
              <a:rPr lang="el-GR" i="1" dirty="0"/>
              <a:t>*Οι απόψεις και οι γνώμες που διατυπώνονται εκφράζουν αποκλειστικά τις απόψεις των συντακτών και δεν αντιπροσωπεύουν </a:t>
            </a:r>
            <a:r>
              <a:rPr lang="el-GR" i="1" dirty="0" err="1"/>
              <a:t>κατ’ανάγκη</a:t>
            </a:r>
            <a:r>
              <a:rPr lang="el-GR" i="1"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p>
          <a:p>
            <a:pPr marL="0" indent="0">
              <a:buNone/>
            </a:pPr>
            <a:endParaRPr lang="en-US" dirty="0"/>
          </a:p>
        </p:txBody>
      </p:sp>
      <p:pic>
        <p:nvPicPr>
          <p:cNvPr id="4" name="Picture 3"/>
          <p:cNvPicPr>
            <a:picLocks noChangeAspect="1"/>
          </p:cNvPicPr>
          <p:nvPr/>
        </p:nvPicPr>
        <p:blipFill>
          <a:blip r:embed="rId2"/>
          <a:stretch>
            <a:fillRect/>
          </a:stretch>
        </p:blipFill>
        <p:spPr>
          <a:xfrm>
            <a:off x="974642" y="2300829"/>
            <a:ext cx="2920237" cy="1359526"/>
          </a:xfrm>
          <a:prstGeom prst="rect">
            <a:avLst/>
          </a:prstGeom>
        </p:spPr>
      </p:pic>
      <p:pic>
        <p:nvPicPr>
          <p:cNvPr id="5" name="Picture 4"/>
          <p:cNvPicPr>
            <a:picLocks noChangeAspect="1"/>
          </p:cNvPicPr>
          <p:nvPr/>
        </p:nvPicPr>
        <p:blipFill>
          <a:blip r:embed="rId3"/>
          <a:stretch>
            <a:fillRect/>
          </a:stretch>
        </p:blipFill>
        <p:spPr>
          <a:xfrm>
            <a:off x="4464819" y="2559103"/>
            <a:ext cx="3432345" cy="1036410"/>
          </a:xfrm>
          <a:prstGeom prst="rect">
            <a:avLst/>
          </a:prstGeom>
        </p:spPr>
      </p:pic>
    </p:spTree>
    <p:extLst>
      <p:ext uri="{BB962C8B-B14F-4D97-AF65-F5344CB8AC3E}">
        <p14:creationId xmlns:p14="http://schemas.microsoft.com/office/powerpoint/2010/main" val="7973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573812" y="778213"/>
            <a:ext cx="8054621" cy="531794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l-GR" sz="3600" b="1" dirty="0">
              <a:latin typeface="Arial Narrow"/>
              <a:cs typeface="Arial Narrow"/>
            </a:endParaRPr>
          </a:p>
          <a:p>
            <a:pPr marL="0" indent="0" algn="just">
              <a:lnSpc>
                <a:spcPct val="150000"/>
              </a:lnSpc>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l-GR" b="1" dirty="0">
                <a:effectLst/>
                <a:latin typeface="Arial" panose="020B0604020202020204" pitchFamily="34" charset="0"/>
                <a:ea typeface="Calibri" panose="020F0502020204030204" pitchFamily="34" charset="0"/>
                <a:cs typeface="Times New Roman" panose="02020603050405020304" pitchFamily="18" charset="0"/>
              </a:rPr>
              <a:t>ΓΕΝΙΚΑ ΟΙ ΑΦΗΓΗΜΑΤΙΚΕΣ ΤΕΧΝΙΚΕΣ</a:t>
            </a:r>
            <a:endParaRPr lang="en-CY"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l-GR" dirty="0">
                <a:effectLst/>
                <a:latin typeface="Arial" panose="020B0604020202020204" pitchFamily="34" charset="0"/>
                <a:ea typeface="Calibri" panose="020F0502020204030204" pitchFamily="34" charset="0"/>
                <a:cs typeface="Times New Roman" panose="02020603050405020304" pitchFamily="18" charset="0"/>
              </a:rPr>
              <a:t>Ο εμπλουτισμός του κειμένου και η δημιουργία ενδιαφέρουσας αφήγησης στη σύγχρονη εποχή είναι πολύ σημαντική και οι αναγνώστες όλο και πιο απαιτητικοί. Ανάλογα με τις απαιτήσεις ή το είδος του κειμένου, ο λογοτέχνης καλείται να χρησιμοποιήσει διαφορετικές αφηγηματικές τεχνικές. </a:t>
            </a:r>
            <a:endParaRPr lang="en-US"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09734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5 - Θέση περιεχομένου">
            <a:extLst>
              <a:ext uri="{FF2B5EF4-FFF2-40B4-BE49-F238E27FC236}">
                <a16:creationId xmlns:a16="http://schemas.microsoft.com/office/drawing/2014/main" id="{2BD62A4F-F87E-42A0-392E-885C11E9BFB3}"/>
              </a:ext>
            </a:extLst>
          </p:cNvPr>
          <p:cNvGraphicFramePr>
            <a:graphicFrameLocks noGrp="1"/>
          </p:cNvGraphicFramePr>
          <p:nvPr>
            <p:ph idx="1"/>
            <p:extLst>
              <p:ext uri="{D42A27DB-BD31-4B8C-83A1-F6EECF244321}">
                <p14:modId xmlns:p14="http://schemas.microsoft.com/office/powerpoint/2010/main" val="2717123506"/>
              </p:ext>
            </p:extLst>
          </p:nvPr>
        </p:nvGraphicFramePr>
        <p:xfrm>
          <a:off x="836579" y="389106"/>
          <a:ext cx="7821037" cy="607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27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611560" y="826851"/>
            <a:ext cx="7848872" cy="5194003"/>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lgn="ctr">
              <a:buNone/>
            </a:pPr>
            <a:endParaRPr lang="el-GR" sz="2400" b="1" dirty="0">
              <a:latin typeface="Arial Narrow"/>
              <a:cs typeface="Arial Narrow"/>
            </a:endParaRPr>
          </a:p>
          <a:p>
            <a:pPr algn="just">
              <a:lnSpc>
                <a:spcPct val="150000"/>
              </a:lnSpc>
            </a:pPr>
            <a:r>
              <a:rPr lang="el-GR" b="1" dirty="0">
                <a:effectLst/>
                <a:latin typeface="Arial" panose="020B0604020202020204" pitchFamily="34" charset="0"/>
                <a:ea typeface="Calibri" panose="020F0502020204030204" pitchFamily="34" charset="0"/>
                <a:cs typeface="Times New Roman" panose="02020603050405020304" pitchFamily="18" charset="0"/>
              </a:rPr>
              <a:t>Η διήγηση:</a:t>
            </a:r>
            <a:r>
              <a:rPr lang="el-GR" dirty="0">
                <a:effectLst/>
                <a:latin typeface="Arial" panose="020B0604020202020204" pitchFamily="34" charset="0"/>
                <a:ea typeface="Calibri" panose="020F0502020204030204" pitchFamily="34" charset="0"/>
                <a:cs typeface="Times New Roman" panose="02020603050405020304" pitchFamily="18" charset="0"/>
              </a:rPr>
              <a:t> Κατά τη διάρκεια της διήγησης στον πεζό ή ποιητικό λόγο, αποφεύγεται η αναφορά στον λόγο των άλλων προσώπων. Η εξιστόρηση των γεγονότων γίνεται σε τρίτο πρόσωπο και η εστίαση γίνεται από την οπτική γωνία του “παντογνώστη παρατηρητή”, ο οποίος γνωρίζει όλες τις λεπτομέρειες για το παρελθόν αλλά και των προθέσεων και των προβληματισμών των χαρακτήρων του λογοτεχνικού κειμένου. Κατά τη διάρκεια της διήγησης οι χαρακτήρες δεν έχουν δική τους φωνή. </a:t>
            </a:r>
            <a:endParaRPr lang="en-CY"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Tx/>
              <a:buNone/>
            </a:pPr>
            <a:endParaRPr lang="en-US" dirty="0">
              <a:latin typeface="Arial Narrow"/>
              <a:cs typeface="Arial Narrow"/>
            </a:endParaRPr>
          </a:p>
          <a:p>
            <a:pPr marL="0" indent="0">
              <a:buNone/>
            </a:pPr>
            <a:endParaRPr lang="en-US" sz="2400" dirty="0">
              <a:latin typeface="Arial Narrow"/>
              <a:cs typeface="Arial Narrow"/>
            </a:endParaRPr>
          </a:p>
          <a:p>
            <a:pPr marL="0" indent="0">
              <a:buNone/>
            </a:pPr>
            <a:endParaRPr lang="en-US" sz="36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36607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467543" y="800708"/>
            <a:ext cx="8121979" cy="537635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endParaRPr lang="en-US" sz="1800" b="1" dirty="0">
              <a:effectLst/>
              <a:latin typeface="Arial" panose="020B0604020202020204" pitchFamily="34" charset="0"/>
              <a:ea typeface="Calibri" panose="020F0502020204030204" pitchFamily="34" charset="0"/>
            </a:endParaRPr>
          </a:p>
          <a:p>
            <a:pPr algn="just">
              <a:lnSpc>
                <a:spcPct val="150000"/>
              </a:lnSpc>
            </a:pPr>
            <a:r>
              <a:rPr lang="en-CY" sz="1800" b="1" dirty="0">
                <a:effectLst/>
                <a:latin typeface="Arial" panose="020B0604020202020204" pitchFamily="34" charset="0"/>
                <a:ea typeface="Calibri" panose="020F0502020204030204" pitchFamily="34" charset="0"/>
              </a:rPr>
              <a:t>Η π</a:t>
            </a:r>
            <a:r>
              <a:rPr lang="en-CY" sz="1800" b="1" dirty="0" err="1">
                <a:effectLst/>
                <a:latin typeface="Arial" panose="020B0604020202020204" pitchFamily="34" charset="0"/>
                <a:ea typeface="Calibri" panose="020F0502020204030204" pitchFamily="34" charset="0"/>
              </a:rPr>
              <a:t>εριγρ</a:t>
            </a:r>
            <a:r>
              <a:rPr lang="en-CY" sz="1800" b="1" dirty="0">
                <a:effectLst/>
                <a:latin typeface="Arial" panose="020B0604020202020204" pitchFamily="34" charset="0"/>
                <a:ea typeface="Calibri" panose="020F0502020204030204" pitchFamily="34" charset="0"/>
              </a:rPr>
              <a:t>αφή: </a:t>
            </a:r>
            <a:r>
              <a:rPr lang="en-CY" sz="1800" dirty="0">
                <a:effectLst/>
                <a:latin typeface="Arial" panose="020B0604020202020204" pitchFamily="34" charset="0"/>
                <a:ea typeface="Calibri" panose="020F0502020204030204" pitchFamily="34" charset="0"/>
              </a:rPr>
              <a:t>Η περιγραφή, παρόλο που μοιάζει να μοιράζεται χαρακτηριστικά με την διήγηση, περιορίζεται στα χαρακτηριστικά προσώπων, αντικειμένων ή χώρου. Η </a:t>
            </a:r>
            <a:r>
              <a:rPr lang="en-CY" sz="1800" dirty="0" err="1">
                <a:effectLst/>
                <a:latin typeface="Arial" panose="020B0604020202020204" pitchFamily="34" charset="0"/>
                <a:ea typeface="Calibri" panose="020F0502020204030204" pitchFamily="34" charset="0"/>
              </a:rPr>
              <a:t>τεχνική</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της</a:t>
            </a:r>
            <a:r>
              <a:rPr lang="en-CY" sz="1800" dirty="0">
                <a:effectLst/>
                <a:latin typeface="Arial" panose="020B0604020202020204" pitchFamily="34" charset="0"/>
                <a:ea typeface="Calibri" panose="020F0502020204030204" pitchFamily="34" charset="0"/>
              </a:rPr>
              <a:t> π</a:t>
            </a:r>
            <a:r>
              <a:rPr lang="en-CY" sz="1800" dirty="0" err="1">
                <a:effectLst/>
                <a:latin typeface="Arial" panose="020B0604020202020204" pitchFamily="34" charset="0"/>
                <a:ea typeface="Calibri" panose="020F0502020204030204" pitchFamily="34" charset="0"/>
              </a:rPr>
              <a:t>εριγρ</a:t>
            </a:r>
            <a:r>
              <a:rPr lang="en-CY" sz="1800" dirty="0">
                <a:effectLst/>
                <a:latin typeface="Arial" panose="020B0604020202020204" pitchFamily="34" charset="0"/>
                <a:ea typeface="Calibri" panose="020F0502020204030204" pitchFamily="34" charset="0"/>
              </a:rPr>
              <a:t>αφής δεν χρησιμοποιείται συνεχώς σε ένα κείμενο, παρά μόνο σε εξαιρετικές περιπτώσεις. </a:t>
            </a:r>
            <a:r>
              <a:rPr lang="en-CY" sz="1800" dirty="0" err="1">
                <a:effectLst/>
                <a:latin typeface="Arial" panose="020B0604020202020204" pitchFamily="34" charset="0"/>
                <a:ea typeface="Calibri" panose="020F0502020204030204" pitchFamily="34" charset="0"/>
              </a:rPr>
              <a:t>Κύριος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ρόλος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της</a:t>
            </a:r>
            <a:r>
              <a:rPr lang="en-CY" sz="1800" dirty="0">
                <a:effectLst/>
                <a:latin typeface="Arial" panose="020B0604020202020204" pitchFamily="34" charset="0"/>
                <a:ea typeface="Calibri" panose="020F0502020204030204" pitchFamily="34" charset="0"/>
              </a:rPr>
              <a:t> </a:t>
            </a:r>
            <a:r>
              <a:rPr lang="en-CY" sz="1800" dirty="0" err="1">
                <a:effectLst/>
                <a:latin typeface="Arial" panose="020B0604020202020204" pitchFamily="34" charset="0"/>
                <a:ea typeface="Calibri" panose="020F0502020204030204" pitchFamily="34" charset="0"/>
              </a:rPr>
              <a:t>είν</a:t>
            </a:r>
            <a:r>
              <a:rPr lang="en-CY" sz="1800" dirty="0">
                <a:effectLst/>
                <a:latin typeface="Arial" panose="020B0604020202020204" pitchFamily="34" charset="0"/>
                <a:ea typeface="Calibri" panose="020F0502020204030204" pitchFamily="34" charset="0"/>
              </a:rPr>
              <a:t>αι να δημιουργήσει επαφή του αναγνώστη με τον φανταστικό χώρο του κειμένου ούτως ώστε να δημιουργήσει οικειότητα, αλλά και να επιβραδύνει την εξέλιξη της κορύφωσης της πλοκής ή να εμπλουτίσει έναν γρήγορο, καταιγιστικό διάλογο.</a:t>
            </a:r>
            <a:endParaRPr lang="en-US" sz="9600" dirty="0">
              <a:latin typeface="Arial Narrow"/>
              <a:cs typeface="Arial Narrow"/>
            </a:endParaRPr>
          </a:p>
          <a:p>
            <a:pPr marL="0" indent="0" algn="just">
              <a:buNone/>
            </a:pPr>
            <a:endParaRPr lang="en-US" sz="9600" dirty="0"/>
          </a:p>
          <a:p>
            <a:pPr marL="0" indent="0">
              <a:buNone/>
            </a:pPr>
            <a:endParaRPr lang="en-US" sz="9600" dirty="0"/>
          </a:p>
          <a:p>
            <a:pPr marL="0" indent="0">
              <a:buNone/>
            </a:pPr>
            <a:endParaRPr lang="en-US" sz="9600" dirty="0"/>
          </a:p>
          <a:p>
            <a:pPr marL="0" indent="0">
              <a:buNone/>
            </a:pPr>
            <a:endParaRPr lang="en-US" sz="2000" dirty="0"/>
          </a:p>
        </p:txBody>
      </p:sp>
    </p:spTree>
    <p:extLst>
      <p:ext uri="{BB962C8B-B14F-4D97-AF65-F5344CB8AC3E}">
        <p14:creationId xmlns:p14="http://schemas.microsoft.com/office/powerpoint/2010/main" val="42246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περιεχομένου"/>
          <p:cNvSpPr>
            <a:spLocks noGrp="1"/>
          </p:cNvSpPr>
          <p:nvPr>
            <p:ph idx="1"/>
          </p:nvPr>
        </p:nvSpPr>
        <p:spPr>
          <a:xfrm>
            <a:off x="894945" y="1011677"/>
            <a:ext cx="7208196" cy="463036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el-GR" sz="2400" b="1" dirty="0">
              <a:latin typeface="Arial Narrow"/>
              <a:cs typeface="Arial Narrow"/>
            </a:endParaRPr>
          </a:p>
          <a:p>
            <a:pPr marL="0" indent="0" algn="just">
              <a:lnSpc>
                <a:spcPct val="150000"/>
              </a:lnSpc>
              <a:buNone/>
            </a:pPr>
            <a:r>
              <a:rPr lang="en-US" sz="1800" dirty="0">
                <a:effectLst/>
                <a:latin typeface="Arial" panose="020B0604020202020204" pitchFamily="34" charset="0"/>
                <a:ea typeface="Calibri" panose="020F0502020204030204" pitchFamily="34" charset="0"/>
              </a:rPr>
              <a:t>(</a:t>
            </a:r>
            <a:r>
              <a:rPr lang="el-GR" sz="1800" dirty="0">
                <a:latin typeface="Arial" panose="020B0604020202020204" pitchFamily="34" charset="0"/>
                <a:ea typeface="Calibri" panose="020F0502020204030204" pitchFamily="34" charset="0"/>
              </a:rPr>
              <a:t>→) </a:t>
            </a:r>
            <a:r>
              <a:rPr lang="el-GR" sz="1800" b="1" dirty="0">
                <a:latin typeface="Arial" panose="020B0604020202020204" pitchFamily="34" charset="0"/>
                <a:ea typeface="Calibri" panose="020F0502020204030204" pitchFamily="34" charset="0"/>
                <a:cs typeface="Times New Roman" panose="02020603050405020304" pitchFamily="18" charset="0"/>
              </a:rPr>
              <a:t>Διαβάζουμε το ποίημα της Μάγια Αγγέλου</a:t>
            </a:r>
          </a:p>
          <a:p>
            <a:pPr marL="0" indent="0" algn="just">
              <a:lnSpc>
                <a:spcPct val="150000"/>
              </a:lnSpc>
              <a:buNone/>
            </a:pPr>
            <a:r>
              <a:rPr lang="el-GR"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Στο έντυπο</a:t>
            </a:r>
            <a:r>
              <a:rPr lang="el-GR"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παράρτημα, σελ. 24</a:t>
            </a:r>
          </a:p>
          <a:p>
            <a:pPr marL="0" indent="0" algn="just">
              <a:lnSpc>
                <a:spcPct val="150000"/>
              </a:lnSpc>
              <a:buNone/>
            </a:pPr>
            <a:endParaRPr lang="el-GR" sz="1800" b="1" dirty="0">
              <a:solidFill>
                <a:srgbClr val="333333"/>
              </a:solidFill>
              <a:effectLst/>
              <a:latin typeface="Arial" panose="020B0604020202020204" pitchFamily="34" charset="0"/>
              <a:ea typeface="Times New Roman" panose="02020603050405020304" pitchFamily="18" charset="0"/>
            </a:endParaRPr>
          </a:p>
          <a:p>
            <a:pPr marL="0" indent="0" algn="just">
              <a:lnSpc>
                <a:spcPct val="150000"/>
              </a:lnSpc>
              <a:buNone/>
            </a:pPr>
            <a:r>
              <a:rPr lang="el-GR" sz="1800" b="1" dirty="0">
                <a:latin typeface="Arial" panose="020B0604020202020204" pitchFamily="34" charset="0"/>
                <a:ea typeface="Calibri" panose="020F0502020204030204" pitchFamily="34" charset="0"/>
                <a:cs typeface="Times New Roman" panose="02020603050405020304" pitchFamily="18" charset="0"/>
              </a:rPr>
              <a:t>Α’ ενδιάμεση άσκηση:</a:t>
            </a:r>
          </a:p>
          <a:p>
            <a:pPr marL="0" indent="0" algn="just">
              <a:lnSpc>
                <a:spcPct val="150000"/>
              </a:lnSpc>
              <a:buNone/>
            </a:pP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Μ</a:t>
            </a:r>
            <a:r>
              <a:rPr lang="el-GR" sz="1800" b="1" dirty="0">
                <a:latin typeface="Arial" panose="020B0604020202020204" pitchFamily="34" charset="0"/>
                <a:ea typeface="Times New Roman" panose="02020603050405020304" pitchFamily="18" charset="0"/>
                <a:cs typeface="Times New Roman" panose="02020603050405020304" pitchFamily="18" charset="0"/>
              </a:rPr>
              <a:t>πορούμε να ξεχωρίσουμε τα σημεία που υπάρχει περιγραφή μέσα στο ποίημα της Μάγια Αγγέλου;</a:t>
            </a:r>
            <a:endParaRPr lang="en-CY" sz="1800" dirty="0">
              <a:effectLst/>
              <a:latin typeface="Times New Roman" panose="02020603050405020304" pitchFamily="18" charset="0"/>
              <a:ea typeface="Times New Roman" panose="02020603050405020304" pitchFamily="18" charset="0"/>
            </a:endParaRPr>
          </a:p>
          <a:p>
            <a:pPr marL="0" indent="0" algn="just">
              <a:lnSpc>
                <a:spcPct val="150000"/>
              </a:lnSpc>
              <a:buNone/>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Narrow"/>
              <a:cs typeface="Arial Narrow"/>
            </a:endParaRPr>
          </a:p>
          <a:p>
            <a:pPr marL="0" indent="0">
              <a:buNone/>
            </a:pPr>
            <a:endParaRPr lang="en-US" sz="2400" dirty="0">
              <a:latin typeface="Arial Narrow"/>
              <a:cs typeface="Arial Narrow"/>
            </a:endParaRPr>
          </a:p>
        </p:txBody>
      </p:sp>
    </p:spTree>
    <p:extLst>
      <p:ext uri="{BB962C8B-B14F-4D97-AF65-F5344CB8AC3E}">
        <p14:creationId xmlns:p14="http://schemas.microsoft.com/office/powerpoint/2010/main" val="317731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503548" y="889380"/>
            <a:ext cx="8290256" cy="5501692"/>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lgn="just">
              <a:lnSpc>
                <a:spcPct val="150000"/>
              </a:lnSpc>
              <a:buNone/>
            </a:pPr>
            <a:endParaRPr lang="el-GR" sz="2400" b="1" dirty="0">
              <a:latin typeface="Arial Narrow"/>
              <a:cs typeface="Arial Narrow"/>
            </a:endParaRPr>
          </a:p>
          <a:p>
            <a:pPr algn="just">
              <a:lnSpc>
                <a:spcPct val="150000"/>
              </a:lnSpc>
            </a:pPr>
            <a:r>
              <a:rPr lang="el-GR" sz="2400" b="1" dirty="0">
                <a:latin typeface="Arial Narrow"/>
                <a:cs typeface="Arial Narrow"/>
              </a:rPr>
              <a:t>ΔΙΑΛΟΓΟΣ-ΥΦΟΣ-ΦΩΝΗ    </a:t>
            </a:r>
            <a:r>
              <a:rPr lang="el-GR" sz="2200" dirty="0">
                <a:latin typeface="Arial Narrow"/>
                <a:cs typeface="Arial Narrow"/>
              </a:rPr>
              <a:t>Κάθε έργο πρέπει να έχει μία συνέπεια στο ύφος και να αφήνει να διαφανεί η προσωπικότητα και αισθητική/ιδεολογική υπόσταση του συγγραφέα. </a:t>
            </a:r>
            <a:r>
              <a:rPr lang="en-CY" sz="2200" b="1" dirty="0">
                <a:effectLst/>
                <a:latin typeface="Arial" panose="020B0604020202020204" pitchFamily="34" charset="0"/>
                <a:ea typeface="Calibri" panose="020F0502020204030204" pitchFamily="34" charset="0"/>
              </a:rPr>
              <a:t>Ο </a:t>
            </a:r>
            <a:r>
              <a:rPr lang="en-CY" sz="2200" b="1" dirty="0" err="1">
                <a:effectLst/>
                <a:latin typeface="Arial" panose="020B0604020202020204" pitchFamily="34" charset="0"/>
                <a:ea typeface="Calibri" panose="020F0502020204030204" pitchFamily="34" charset="0"/>
              </a:rPr>
              <a:t>διάλογος</a:t>
            </a:r>
            <a:r>
              <a:rPr lang="en-CY" sz="2200" b="1" dirty="0">
                <a:effectLst/>
                <a:latin typeface="Arial" panose="020B0604020202020204" pitchFamily="34" charset="0"/>
                <a:ea typeface="Calibri" panose="020F0502020204030204" pitchFamily="34" charset="0"/>
              </a:rPr>
              <a:t> </a:t>
            </a:r>
            <a:r>
              <a:rPr lang="en-CY" sz="2200" dirty="0" err="1">
                <a:effectLst/>
                <a:latin typeface="Arial" panose="020B0604020202020204" pitchFamily="34" charset="0"/>
                <a:ea typeface="Calibri" panose="020F0502020204030204" pitchFamily="34" charset="0"/>
              </a:rPr>
              <a:t>είν</a:t>
            </a:r>
            <a:r>
              <a:rPr lang="en-CY" sz="2200" dirty="0">
                <a:effectLst/>
                <a:latin typeface="Arial" panose="020B0604020202020204" pitchFamily="34" charset="0"/>
                <a:ea typeface="Calibri" panose="020F0502020204030204" pitchFamily="34" charset="0"/>
              </a:rPr>
              <a:t>αι κύριος μηχανισμός του θεατρικού κειμένου αλλά και του μυθιστορήματος. </a:t>
            </a:r>
            <a:r>
              <a:rPr lang="en-CY" sz="2200" dirty="0" err="1">
                <a:effectLst/>
                <a:latin typeface="Arial" panose="020B0604020202020204" pitchFamily="34" charset="0"/>
                <a:ea typeface="Calibri" panose="020F0502020204030204" pitchFamily="34" charset="0"/>
              </a:rPr>
              <a:t>Δημιουργεί</a:t>
            </a:r>
            <a:r>
              <a:rPr lang="en-CY" sz="2200" dirty="0">
                <a:effectLst/>
                <a:latin typeface="Arial" panose="020B0604020202020204" pitchFamily="34" charset="0"/>
                <a:ea typeface="Calibri" panose="020F0502020204030204" pitchFamily="34" charset="0"/>
              </a:rPr>
              <a:t> α</a:t>
            </a:r>
            <a:r>
              <a:rPr lang="en-CY" sz="2200" dirty="0" err="1">
                <a:effectLst/>
                <a:latin typeface="Arial" panose="020B0604020202020204" pitchFamily="34" charset="0"/>
                <a:ea typeface="Calibri" panose="020F0502020204030204" pitchFamily="34" charset="0"/>
              </a:rPr>
              <a:t>ληθοφάνει</a:t>
            </a:r>
            <a:r>
              <a:rPr lang="en-CY" sz="2200" dirty="0">
                <a:effectLst/>
                <a:latin typeface="Arial" panose="020B0604020202020204" pitchFamily="34" charset="0"/>
                <a:ea typeface="Calibri" panose="020F0502020204030204" pitchFamily="34" charset="0"/>
              </a:rPr>
              <a:t>α στο κείμενο, αμεσότητα και ζωντάνια. </a:t>
            </a:r>
            <a:r>
              <a:rPr lang="en-CY" sz="2200" dirty="0" err="1">
                <a:effectLst/>
                <a:latin typeface="Arial" panose="020B0604020202020204" pitchFamily="34" charset="0"/>
                <a:ea typeface="Calibri" panose="020F0502020204030204" pitchFamily="34" charset="0"/>
              </a:rPr>
              <a:t>Συντελεί</a:t>
            </a:r>
            <a:r>
              <a:rPr lang="en-CY" sz="2200" dirty="0">
                <a:effectLst/>
                <a:latin typeface="Arial" panose="020B0604020202020204" pitchFamily="34" charset="0"/>
                <a:ea typeface="Calibri" panose="020F0502020204030204" pitchFamily="34" charset="0"/>
              </a:rPr>
              <a:t> </a:t>
            </a:r>
            <a:r>
              <a:rPr lang="en-CY" sz="2200" dirty="0" err="1">
                <a:effectLst/>
                <a:latin typeface="Arial" panose="020B0604020202020204" pitchFamily="34" charset="0"/>
                <a:ea typeface="Calibri" panose="020F0502020204030204" pitchFamily="34" charset="0"/>
              </a:rPr>
              <a:t>στην</a:t>
            </a:r>
            <a:r>
              <a:rPr lang="en-CY" sz="2200" dirty="0">
                <a:effectLst/>
                <a:latin typeface="Arial" panose="020B0604020202020204" pitchFamily="34" charset="0"/>
                <a:ea typeface="Calibri" panose="020F0502020204030204" pitchFamily="34" charset="0"/>
              </a:rPr>
              <a:t> </a:t>
            </a:r>
            <a:r>
              <a:rPr lang="en-CY" sz="2200" dirty="0" err="1">
                <a:effectLst/>
                <a:latin typeface="Arial" panose="020B0604020202020204" pitchFamily="34" charset="0"/>
                <a:ea typeface="Calibri" panose="020F0502020204030204" pitchFamily="34" charset="0"/>
              </a:rPr>
              <a:t>σκι</a:t>
            </a:r>
            <a:r>
              <a:rPr lang="en-CY" sz="2200" dirty="0">
                <a:effectLst/>
                <a:latin typeface="Arial" panose="020B0604020202020204" pitchFamily="34" charset="0"/>
                <a:ea typeface="Calibri" panose="020F0502020204030204" pitchFamily="34" charset="0"/>
              </a:rPr>
              <a:t>αγράφηση των χαρακτήρων και ιδιαιτερότητα για να ξεχωρίσει ο κάθε χαρακτήρας στο κείμενο και να δοθεί το ύφος που θέλει ο συγγραφέας. </a:t>
            </a:r>
            <a:r>
              <a:rPr lang="en-CY" sz="2200" dirty="0" err="1">
                <a:effectLst/>
                <a:latin typeface="Arial" panose="020B0604020202020204" pitchFamily="34" charset="0"/>
                <a:ea typeface="Calibri" panose="020F0502020204030204" pitchFamily="34" charset="0"/>
              </a:rPr>
              <a:t>Το</a:t>
            </a:r>
            <a:r>
              <a:rPr lang="en-CY" sz="2200" dirty="0">
                <a:effectLst/>
                <a:latin typeface="Arial" panose="020B0604020202020204" pitchFamily="34" charset="0"/>
                <a:ea typeface="Calibri" panose="020F0502020204030204" pitchFamily="34" charset="0"/>
              </a:rPr>
              <a:t> </a:t>
            </a:r>
            <a:r>
              <a:rPr lang="en-CY" sz="2200" dirty="0" err="1">
                <a:effectLst/>
                <a:latin typeface="Arial" panose="020B0604020202020204" pitchFamily="34" charset="0"/>
                <a:ea typeface="Calibri" panose="020F0502020204030204" pitchFamily="34" charset="0"/>
              </a:rPr>
              <a:t>μεγ</a:t>
            </a:r>
            <a:r>
              <a:rPr lang="en-CY" sz="2200" dirty="0">
                <a:effectLst/>
                <a:latin typeface="Arial" panose="020B0604020202020204" pitchFamily="34" charset="0"/>
                <a:ea typeface="Calibri" panose="020F0502020204030204" pitchFamily="34" charset="0"/>
              </a:rPr>
              <a:t>αλύτερο μέρος των συγκρούσεων, απαραίτητο συστατικό στη λογοτεχνία δίνεται μέσα από τον διάλογο. </a:t>
            </a:r>
            <a:endParaRPr lang="en-US" sz="2200" dirty="0">
              <a:latin typeface="Arial Narrow"/>
              <a:cs typeface="Arial Narrow"/>
            </a:endParaRPr>
          </a:p>
          <a:p>
            <a:pPr algn="just">
              <a:buClrTx/>
              <a:buFont typeface="Wingdings" charset="2"/>
              <a:buChar char="ü"/>
            </a:pPr>
            <a:r>
              <a:rPr lang="el-GR" sz="2200" dirty="0">
                <a:latin typeface="Arial Narrow"/>
                <a:cs typeface="Arial Narrow"/>
              </a:rPr>
              <a:t>Είναι σημαντικό να προσδώσετε στον κάθε χαρακτήρα τη δική του φωνή. Παρατηρείτε τον τρόπο που μιλάνε οι άνθρωποι γύρω σας, καταγράψτε ιδιαιτερότητες και στοιχεία μοναδικά και ενσωματώστε τα στα δραματικά πρόσωπα που δημιουργείτε. </a:t>
            </a:r>
          </a:p>
          <a:p>
            <a:pPr marL="0" indent="0" algn="just">
              <a:buClrTx/>
              <a:buNone/>
            </a:pPr>
            <a:r>
              <a:rPr lang="el-GR" sz="2400" dirty="0">
                <a:effectLst/>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a:t>
            </a:r>
            <a:r>
              <a:rPr lang="el-GR" sz="2400" dirty="0">
                <a:latin typeface="Arial" panose="020B0604020202020204" pitchFamily="34" charset="0"/>
                <a:ea typeface="Calibri" panose="020F0502020204030204" pitchFamily="34" charset="0"/>
              </a:rPr>
              <a:t>→)</a:t>
            </a:r>
            <a:endParaRPr lang="en-US" sz="11700" dirty="0">
              <a:latin typeface="Arial Narrow"/>
              <a:cs typeface="Arial Narrow"/>
            </a:endParaRPr>
          </a:p>
          <a:p>
            <a:pPr algn="just">
              <a:buClrTx/>
              <a:buFont typeface="Wingdings" charset="2"/>
              <a:buChar char="ü"/>
            </a:pPr>
            <a:endParaRPr lang="en-US" sz="2200" dirty="0">
              <a:latin typeface="Arial Narrow"/>
              <a:cs typeface="Arial Narrow"/>
            </a:endParaRPr>
          </a:p>
        </p:txBody>
      </p:sp>
    </p:spTree>
    <p:extLst>
      <p:ext uri="{BB962C8B-B14F-4D97-AF65-F5344CB8AC3E}">
        <p14:creationId xmlns:p14="http://schemas.microsoft.com/office/powerpoint/2010/main" val="422908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611560" y="657817"/>
            <a:ext cx="7848872" cy="5665162"/>
          </a:xfrm>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pPr>
            <a:r>
              <a:rPr lang="el-GR" sz="1800" dirty="0">
                <a:latin typeface="Arial" panose="020B0604020202020204" pitchFamily="34" charset="0"/>
                <a:ea typeface="Calibri" panose="020F0502020204030204" pitchFamily="34" charset="0"/>
                <a:cs typeface="Times New Roman" panose="02020603050405020304" pitchFamily="18" charset="0"/>
              </a:rPr>
              <a:t>(διαβάζουμε το απόσπασμα από το έργο </a:t>
            </a:r>
            <a:r>
              <a:rPr lang="el-GR" sz="1800" b="1" i="1" dirty="0">
                <a:latin typeface="Arial" panose="020B0604020202020204" pitchFamily="34" charset="0"/>
                <a:ea typeface="Calibri" panose="020F0502020204030204" pitchFamily="34" charset="0"/>
                <a:cs typeface="Times New Roman" panose="02020603050405020304" pitchFamily="18" charset="0"/>
              </a:rPr>
              <a:t>η</a:t>
            </a:r>
            <a:r>
              <a:rPr lang="en-CY" sz="1800" b="1" i="1" dirty="0">
                <a:effectLst/>
                <a:latin typeface="Arial" panose="020B0604020202020204" pitchFamily="34" charset="0"/>
                <a:ea typeface="Calibri" panose="020F0502020204030204" pitchFamily="34" charset="0"/>
                <a:cs typeface="Times New Roman" panose="02020603050405020304" pitchFamily="18" charset="0"/>
              </a:rPr>
              <a:t> </a:t>
            </a:r>
            <a:r>
              <a:rPr lang="en-CY" sz="1800" b="1" i="1" dirty="0" err="1">
                <a:effectLst/>
                <a:latin typeface="Arial" panose="020B0604020202020204" pitchFamily="34" charset="0"/>
                <a:ea typeface="Calibri" panose="020F0502020204030204" pitchFamily="34" charset="0"/>
                <a:cs typeface="Times New Roman" panose="02020603050405020304" pitchFamily="18" charset="0"/>
              </a:rPr>
              <a:t>έρημη</a:t>
            </a:r>
            <a:r>
              <a:rPr lang="en-CY" sz="1800" b="1" i="1" dirty="0">
                <a:effectLst/>
                <a:latin typeface="Arial" panose="020B0604020202020204" pitchFamily="34" charset="0"/>
                <a:ea typeface="Calibri" panose="020F0502020204030204" pitchFamily="34" charset="0"/>
                <a:cs typeface="Times New Roman" panose="02020603050405020304" pitchFamily="18" charset="0"/>
              </a:rPr>
              <a:t> </a:t>
            </a:r>
            <a:r>
              <a:rPr lang="en-CY" sz="1800" b="1" i="1" dirty="0" err="1">
                <a:effectLst/>
                <a:latin typeface="Arial" panose="020B0604020202020204" pitchFamily="34" charset="0"/>
                <a:ea typeface="Calibri" panose="020F0502020204030204" pitchFamily="34" charset="0"/>
                <a:cs typeface="Times New Roman" panose="02020603050405020304" pitchFamily="18" charset="0"/>
              </a:rPr>
              <a:t>χώρ</a:t>
            </a:r>
            <a:r>
              <a:rPr lang="en-CY" sz="1800" b="1" i="1" dirty="0">
                <a:effectLst/>
                <a:latin typeface="Arial" panose="020B0604020202020204" pitchFamily="34" charset="0"/>
                <a:ea typeface="Calibri" panose="020F0502020204030204" pitchFamily="34" charset="0"/>
                <a:cs typeface="Times New Roman" panose="02020603050405020304" pitchFamily="18" charset="0"/>
              </a:rPr>
              <a:t>α</a:t>
            </a:r>
            <a:r>
              <a:rPr lang="el-GR" sz="1800" b="1" i="1" dirty="0">
                <a:effectLst/>
                <a:latin typeface="Arial" panose="020B0604020202020204" pitchFamily="34" charset="0"/>
                <a:ea typeface="Calibri" panose="020F0502020204030204" pitchFamily="34" charset="0"/>
                <a:cs typeface="Times New Roman" panose="02020603050405020304" pitchFamily="18" charset="0"/>
              </a:rPr>
              <a:t> </a:t>
            </a:r>
            <a:r>
              <a:rPr lang="el-GR" sz="1800" dirty="0">
                <a:effectLst/>
                <a:latin typeface="Arial" panose="020B0604020202020204" pitchFamily="34" charset="0"/>
                <a:ea typeface="Calibri" panose="020F0502020204030204" pitchFamily="34" charset="0"/>
                <a:cs typeface="Times New Roman" panose="02020603050405020304" pitchFamily="18" charset="0"/>
              </a:rPr>
              <a:t>του </a:t>
            </a:r>
            <a:r>
              <a:rPr lang="en-US" sz="1800" b="1" dirty="0">
                <a:effectLst/>
                <a:latin typeface="Arial" panose="020B0604020202020204" pitchFamily="34" charset="0"/>
                <a:ea typeface="Calibri" panose="020F0502020204030204" pitchFamily="34" charset="0"/>
                <a:cs typeface="Times New Roman" panose="02020603050405020304" pitchFamily="18" charset="0"/>
              </a:rPr>
              <a:t>T. S. Eliot)</a:t>
            </a:r>
            <a:r>
              <a:rPr lang="el-GR" sz="1800" b="1" dirty="0">
                <a:effectLst/>
                <a:latin typeface="Arial" panose="020B0604020202020204" pitchFamily="34" charset="0"/>
                <a:ea typeface="Calibri" panose="020F0502020204030204" pitchFamily="34" charset="0"/>
                <a:cs typeface="Times New Roman" panose="02020603050405020304" pitchFamily="18" charset="0"/>
              </a:rPr>
              <a:t>, στο έντυπ</a:t>
            </a:r>
            <a:r>
              <a:rPr lang="el-GR" sz="1800" b="1" dirty="0">
                <a:latin typeface="Arial" panose="020B0604020202020204" pitchFamily="34" charset="0"/>
                <a:ea typeface="Calibri" panose="020F0502020204030204" pitchFamily="34" charset="0"/>
                <a:cs typeface="Times New Roman" panose="02020603050405020304" pitchFamily="18" charset="0"/>
              </a:rPr>
              <a:t>ο σελ. 4-6</a:t>
            </a:r>
            <a:endParaRPr lang="el-GR" sz="18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l-GR" sz="18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l-GR" sz="1800" b="1" dirty="0">
                <a:latin typeface="Arial" panose="020B0604020202020204" pitchFamily="34" charset="0"/>
                <a:ea typeface="Calibri" panose="020F0502020204030204" pitchFamily="34" charset="0"/>
                <a:cs typeface="Times New Roman" panose="02020603050405020304" pitchFamily="18" charset="0"/>
              </a:rPr>
              <a:t>Β’ Ενδιάμεση Άσκηση: Εκτός από τον διάλογο, προσπαθούμε να εντοπίσουμε και άλλες τεχνικές αφήγησης ακόμη κι απ’ αυτές που δεν έχουμε αναλύσει ακόμη και αναφέρονται στην αρχική λίστα. </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70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539552" y="685099"/>
            <a:ext cx="7848872" cy="5560057"/>
          </a:xfrm>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en-US" sz="18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l-GR" sz="1800" b="1" dirty="0">
                <a:effectLst/>
                <a:latin typeface="Arial" panose="020B0604020202020204" pitchFamily="34" charset="0"/>
                <a:ea typeface="Calibri" panose="020F0502020204030204" pitchFamily="34" charset="0"/>
                <a:cs typeface="Times New Roman" panose="02020603050405020304" pitchFamily="18" charset="0"/>
              </a:rPr>
              <a:t>Ο διακειμενικός διάλογος: </a:t>
            </a:r>
            <a:r>
              <a:rPr lang="el-GR" sz="1800" dirty="0">
                <a:effectLst/>
                <a:latin typeface="Arial" panose="020B0604020202020204" pitchFamily="34" charset="0"/>
                <a:ea typeface="Calibri" panose="020F0502020204030204" pitchFamily="34" charset="0"/>
                <a:cs typeface="Times New Roman" panose="02020603050405020304" pitchFamily="18" charset="0"/>
              </a:rPr>
              <a:t>Πολλά σύγχρονα κείμενα, είτε πεζά είτε ποιητικά «συνομιλούν» με άλλα κείμενα σύγχρονα ή αρχαιότερα. Με τον όρο αυτό εννοούμε ότι συμπεριλαμβάνουν στον κείμενό τους αναφορές ή αποσπάσματα από άλλα γνωστά κείμενα. Χρησιμοποιούν χαρακτήρες ή ενσωματώνουν στο κείμενό τους μύθους που έχουν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προειπωθεί</a:t>
            </a:r>
            <a:r>
              <a:rPr lang="el-GR" sz="1800" dirty="0">
                <a:effectLst/>
                <a:latin typeface="Arial" panose="020B0604020202020204" pitchFamily="34" charset="0"/>
                <a:ea typeface="Calibri" panose="020F0502020204030204" pitchFamily="34" charset="0"/>
                <a:cs typeface="Times New Roman" panose="02020603050405020304" pitchFamily="18" charset="0"/>
              </a:rPr>
              <a:t>. Σχετικά με αυτή την τεχνική αφήγησης, ο Έλιοτ διατύπωσε και καθιέρωσε, τον όρο </a:t>
            </a:r>
            <a:r>
              <a:rPr lang="el-GR" sz="1800" b="1" dirty="0">
                <a:effectLst/>
                <a:latin typeface="Arial" panose="020B0604020202020204" pitchFamily="34" charset="0"/>
                <a:ea typeface="Calibri" panose="020F0502020204030204" pitchFamily="34" charset="0"/>
                <a:cs typeface="Times New Roman" panose="02020603050405020304" pitchFamily="18" charset="0"/>
              </a:rPr>
              <a:t>“μυθική μέθοδος”.</a:t>
            </a: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6820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2834</TotalTime>
  <Words>1258</Words>
  <Application>Microsoft Office PowerPoint</Application>
  <PresentationFormat>On-screen Show (4:3)</PresentationFormat>
  <Paragraphs>88</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Garamond</vt:lpstr>
      <vt:lpstr>ＭＳ 明朝</vt:lpstr>
      <vt:lpstr>Times New Roman</vt:lpstr>
      <vt:lpstr>Wingdings</vt:lpstr>
      <vt:lpstr>Organic</vt:lpstr>
      <vt:lpstr> ΕΡΓΑΣΤΗΡΙ ΔΗΜΙΟΥΡΓΙΚΗΣ ΓΡΑΦΗΣ στο πλαίσιο του project ARTiculate - an Alternative Approach for Participation in Democratic Life  ΕΙΣΑΓΩΓΗ ΣΤΙΣ ΑΦΗΓΗΜΑΤΙΚΕΣ ΤΕΧΝΙΚΕΣ  Συντονιστής Εργαστηρίου: Χρίστος Τσιαήλης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Σας ευχαριστώ!</vt:lpstr>
    </vt:vector>
  </TitlesOfParts>
  <Company>Persona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Avra Sidiropoulou</dc:creator>
  <cp:lastModifiedBy>HP</cp:lastModifiedBy>
  <cp:revision>18</cp:revision>
  <dcterms:created xsi:type="dcterms:W3CDTF">2015-09-03T17:34:50Z</dcterms:created>
  <dcterms:modified xsi:type="dcterms:W3CDTF">2025-11-17T11:00:39Z</dcterms:modified>
</cp:coreProperties>
</file>